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wmf" ContentType="image/x-wmf"/>
  <Default Extension="xlsm" ContentType="application/vnd.ms-excel.sheet.macroEnabled.12"/>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4"/>
  </p:sldMasterIdLst>
  <p:notesMasterIdLst>
    <p:notesMasterId r:id="rId29"/>
  </p:notesMasterIdLst>
  <p:handoutMasterIdLst>
    <p:handoutMasterId r:id="rId30"/>
  </p:handoutMasterIdLst>
  <p:sldIdLst>
    <p:sldId id="294" r:id="rId5"/>
    <p:sldId id="277" r:id="rId6"/>
    <p:sldId id="559" r:id="rId7"/>
    <p:sldId id="535" r:id="rId8"/>
    <p:sldId id="710" r:id="rId9"/>
    <p:sldId id="324" r:id="rId10"/>
    <p:sldId id="338" r:id="rId11"/>
    <p:sldId id="555" r:id="rId12"/>
    <p:sldId id="711" r:id="rId13"/>
    <p:sldId id="556" r:id="rId14"/>
    <p:sldId id="714" r:id="rId15"/>
    <p:sldId id="259" r:id="rId16"/>
    <p:sldId id="531" r:id="rId17"/>
    <p:sldId id="712" r:id="rId18"/>
    <p:sldId id="586" r:id="rId19"/>
    <p:sldId id="680" r:id="rId20"/>
    <p:sldId id="713" r:id="rId21"/>
    <p:sldId id="699" r:id="rId22"/>
    <p:sldId id="682" r:id="rId23"/>
    <p:sldId id="705" r:id="rId24"/>
    <p:sldId id="715" r:id="rId25"/>
    <p:sldId id="720" r:id="rId26"/>
    <p:sldId id="719" r:id="rId27"/>
    <p:sldId id="293" r:id="rId28"/>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5082"/>
    <a:srgbClr val="F3E068"/>
    <a:srgbClr val="E98B0D"/>
    <a:srgbClr val="0037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4" autoAdjust="0"/>
    <p:restoredTop sz="82887" autoAdjust="0"/>
  </p:normalViewPr>
  <p:slideViewPr>
    <p:cSldViewPr snapToGrid="0">
      <p:cViewPr varScale="1">
        <p:scale>
          <a:sx n="87" d="100"/>
          <a:sy n="87" d="100"/>
        </p:scale>
        <p:origin x="216" y="400"/>
      </p:cViewPr>
      <p:guideLst/>
    </p:cSldViewPr>
  </p:slideViewPr>
  <p:notesTextViewPr>
    <p:cViewPr>
      <p:scale>
        <a:sx n="1" d="1"/>
        <a:sy n="1" d="1"/>
      </p:scale>
      <p:origin x="0" y="0"/>
    </p:cViewPr>
  </p:notesTextViewPr>
  <p:notesViewPr>
    <p:cSldViewPr snapToGrid="0">
      <p:cViewPr varScale="1">
        <p:scale>
          <a:sx n="89" d="100"/>
          <a:sy n="89" d="100"/>
        </p:scale>
        <p:origin x="3798"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Foglio_di_lavoro_di_Microsoft_Excel_con_supporto_delle_macro.xlsm"/></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Foglio1!$B$1</c:f>
              <c:strCache>
                <c:ptCount val="1"/>
                <c:pt idx="0">
                  <c:v>Vendite</c:v>
                </c:pt>
              </c:strCache>
            </c:strRef>
          </c:tx>
          <c:spPr>
            <a:gradFill rotWithShape="0">
              <a:gsLst>
                <a:gs pos="0">
                  <a:srgbClr val="A9B3DE"/>
                </a:gs>
                <a:gs pos="100000">
                  <a:srgbClr val="00348A"/>
                </a:gs>
              </a:gsLst>
              <a:lin ang="5400000"/>
            </a:gradFill>
            <a:ln w="24392">
              <a:noFill/>
            </a:ln>
            <a:effectLst>
              <a:outerShdw dist="35921" dir="2700000" algn="br">
                <a:srgbClr val="000000"/>
              </a:outerShdw>
            </a:effectLst>
          </c:spPr>
          <c:explosion val="25"/>
          <c:dPt>
            <c:idx val="0"/>
            <c:bubble3D val="0"/>
            <c:extLst>
              <c:ext xmlns:c16="http://schemas.microsoft.com/office/drawing/2014/chart" uri="{C3380CC4-5D6E-409C-BE32-E72D297353CC}">
                <c16:uniqueId val="{00000000-E000-7845-BF8F-E5546E85BB0D}"/>
              </c:ext>
            </c:extLst>
          </c:dPt>
          <c:dPt>
            <c:idx val="1"/>
            <c:bubble3D val="0"/>
            <c:spPr>
              <a:gradFill rotWithShape="0">
                <a:gsLst>
                  <a:gs pos="0">
                    <a:srgbClr val="9AFCFF"/>
                  </a:gs>
                  <a:gs pos="100000">
                    <a:srgbClr val="7FDFFF"/>
                  </a:gs>
                </a:gsLst>
                <a:lin ang="5400000"/>
              </a:gradFill>
              <a:ln w="24392">
                <a:noFill/>
              </a:ln>
              <a:effectLst>
                <a:outerShdw dist="35921" dir="2700000" algn="br">
                  <a:srgbClr val="000000"/>
                </a:outerShdw>
              </a:effectLst>
            </c:spPr>
            <c:extLst>
              <c:ext xmlns:c16="http://schemas.microsoft.com/office/drawing/2014/chart" uri="{C3380CC4-5D6E-409C-BE32-E72D297353CC}">
                <c16:uniqueId val="{00000001-E000-7845-BF8F-E5546E85BB0D}"/>
              </c:ext>
            </c:extLst>
          </c:dPt>
          <c:dPt>
            <c:idx val="2"/>
            <c:bubble3D val="0"/>
            <c:spPr>
              <a:gradFill rotWithShape="0">
                <a:gsLst>
                  <a:gs pos="0">
                    <a:srgbClr val="FFFF67"/>
                  </a:gs>
                  <a:gs pos="100000">
                    <a:srgbClr val="FFE300"/>
                  </a:gs>
                </a:gsLst>
                <a:lin ang="5400000"/>
              </a:gradFill>
              <a:ln w="24392">
                <a:noFill/>
              </a:ln>
              <a:effectLst>
                <a:outerShdw dist="35921" dir="2700000" algn="br">
                  <a:srgbClr val="000000"/>
                </a:outerShdw>
              </a:effectLst>
            </c:spPr>
            <c:extLst>
              <c:ext xmlns:c16="http://schemas.microsoft.com/office/drawing/2014/chart" uri="{C3380CC4-5D6E-409C-BE32-E72D297353CC}">
                <c16:uniqueId val="{00000002-E000-7845-BF8F-E5546E85BB0D}"/>
              </c:ext>
            </c:extLst>
          </c:dPt>
          <c:dPt>
            <c:idx val="3"/>
            <c:bubble3D val="0"/>
            <c:spPr>
              <a:gradFill rotWithShape="0">
                <a:gsLst>
                  <a:gs pos="0">
                    <a:srgbClr val="FF9875"/>
                  </a:gs>
                  <a:gs pos="100000">
                    <a:srgbClr val="FF5E00"/>
                  </a:gs>
                </a:gsLst>
                <a:lin ang="5400000"/>
              </a:gradFill>
              <a:ln w="24392">
                <a:noFill/>
              </a:ln>
              <a:effectLst>
                <a:outerShdw dist="35921" dir="2700000" algn="br">
                  <a:srgbClr val="000000"/>
                </a:outerShdw>
              </a:effectLst>
            </c:spPr>
            <c:extLst>
              <c:ext xmlns:c16="http://schemas.microsoft.com/office/drawing/2014/chart" uri="{C3380CC4-5D6E-409C-BE32-E72D297353CC}">
                <c16:uniqueId val="{00000003-E000-7845-BF8F-E5546E85BB0D}"/>
              </c:ext>
            </c:extLst>
          </c:dPt>
          <c:cat>
            <c:strRef>
              <c:f>Foglio1!$A$2:$A$5</c:f>
              <c:strCache>
                <c:ptCount val="2"/>
                <c:pt idx="0">
                  <c:v>1° Trim.</c:v>
                </c:pt>
                <c:pt idx="1">
                  <c:v>2° Trim.</c:v>
                </c:pt>
              </c:strCache>
            </c:strRef>
          </c:cat>
          <c:val>
            <c:numRef>
              <c:f>Foglio1!$B$2:$B$5</c:f>
              <c:numCache>
                <c:formatCode>General</c:formatCode>
                <c:ptCount val="4"/>
                <c:pt idx="0">
                  <c:v>0.33000000000000002</c:v>
                </c:pt>
                <c:pt idx="1">
                  <c:v>0.66</c:v>
                </c:pt>
              </c:numCache>
            </c:numRef>
          </c:val>
          <c:extLst>
            <c:ext xmlns:c16="http://schemas.microsoft.com/office/drawing/2014/chart" uri="{C3380CC4-5D6E-409C-BE32-E72D297353CC}">
              <c16:uniqueId val="{00000004-E000-7845-BF8F-E5546E85BB0D}"/>
            </c:ext>
          </c:extLst>
        </c:ser>
        <c:dLbls>
          <c:showLegendKey val="0"/>
          <c:showVal val="0"/>
          <c:showCatName val="0"/>
          <c:showSerName val="0"/>
          <c:showPercent val="0"/>
          <c:showBubbleSize val="0"/>
          <c:showLeaderLines val="1"/>
        </c:dLbls>
        <c:firstSliceAng val="0"/>
      </c:pieChart>
      <c:spPr>
        <a:noFill/>
        <a:ln w="24392">
          <a:noFill/>
        </a:ln>
      </c:spPr>
    </c:plotArea>
    <c:plotVisOnly val="1"/>
    <c:dispBlanksAs val="gap"/>
    <c:showDLblsOverMax val="0"/>
  </c:chart>
  <c:spPr>
    <a:noFill/>
    <a:ln>
      <a:noFill/>
    </a:ln>
  </c:spPr>
  <c:txPr>
    <a:bodyPr/>
    <a:lstStyle/>
    <a:p>
      <a:pPr>
        <a:defRPr sz="1729" b="0" i="0" u="none" strike="noStrike" baseline="0">
          <a:solidFill>
            <a:srgbClr val="000000"/>
          </a:solidFill>
          <a:latin typeface="Arial Rounded MT Bold"/>
          <a:ea typeface="Arial Rounded MT Bold"/>
          <a:cs typeface="Arial Rounded MT Bold"/>
        </a:defRPr>
      </a:pPr>
      <a:endParaRPr lang="it-IT"/>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0.61596</cdr:x>
      <cdr:y>0.25982</cdr:y>
    </cdr:from>
    <cdr:to>
      <cdr:x>0.94872</cdr:x>
      <cdr:y>0.84938</cdr:y>
    </cdr:to>
    <cdr:sp macro="" textlink="">
      <cdr:nvSpPr>
        <cdr:cNvPr id="2" name="CasellaDiTesto 1">
          <a:extLst xmlns:a="http://schemas.openxmlformats.org/drawingml/2006/main">
            <a:ext uri="{FF2B5EF4-FFF2-40B4-BE49-F238E27FC236}">
              <a16:creationId xmlns:a16="http://schemas.microsoft.com/office/drawing/2014/main" id="{8804DE76-B894-D2A2-63A6-46F8A5C829AA}"/>
            </a:ext>
          </a:extLst>
        </cdr:cNvPr>
        <cdr:cNvSpPr txBox="1"/>
      </cdr:nvSpPr>
      <cdr:spPr>
        <a:xfrm xmlns:a="http://schemas.openxmlformats.org/drawingml/2006/main">
          <a:off x="1692642" y="4029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it-IT" sz="1100"/>
        </a:p>
      </cdr:txBody>
    </cdr:sp>
  </cdr:relSizeAnchor>
  <cdr:relSizeAnchor xmlns:cdr="http://schemas.openxmlformats.org/drawingml/2006/chartDrawing">
    <cdr:from>
      <cdr:x>0.66724</cdr:x>
      <cdr:y>0.25982</cdr:y>
    </cdr:from>
    <cdr:to>
      <cdr:x>1</cdr:x>
      <cdr:y>0.84938</cdr:y>
    </cdr:to>
    <cdr:sp macro="" textlink="">
      <cdr:nvSpPr>
        <cdr:cNvPr id="3" name="CasellaDiTesto 2">
          <a:extLst xmlns:a="http://schemas.openxmlformats.org/drawingml/2006/main">
            <a:ext uri="{FF2B5EF4-FFF2-40B4-BE49-F238E27FC236}">
              <a16:creationId xmlns:a16="http://schemas.microsoft.com/office/drawing/2014/main" id="{FD66B64C-A22A-C038-2B00-9875D6562C3D}"/>
            </a:ext>
          </a:extLst>
        </cdr:cNvPr>
        <cdr:cNvSpPr txBox="1"/>
      </cdr:nvSpPr>
      <cdr:spPr>
        <a:xfrm xmlns:a="http://schemas.openxmlformats.org/drawingml/2006/main">
          <a:off x="1869719" y="4029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it-IT" sz="110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623AA0E9-8CD0-4A6E-A65E-A06028B83F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dirty="0"/>
          </a:p>
        </p:txBody>
      </p:sp>
      <p:sp>
        <p:nvSpPr>
          <p:cNvPr id="3" name="Segnaposto data 2">
            <a:extLst>
              <a:ext uri="{FF2B5EF4-FFF2-40B4-BE49-F238E27FC236}">
                <a16:creationId xmlns:a16="http://schemas.microsoft.com/office/drawing/2014/main" id="{D5E2408B-C9AB-4665-AC99-B057BD0A43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6FC0A7B-6666-4F41-AD03-C74B76B10001}" type="datetime1">
              <a:rPr lang="it-IT" smtClean="0"/>
              <a:t>10/05/24</a:t>
            </a:fld>
            <a:endParaRPr lang="it-IT" dirty="0"/>
          </a:p>
        </p:txBody>
      </p:sp>
      <p:sp>
        <p:nvSpPr>
          <p:cNvPr id="4" name="Segnaposto piè di pagina 3">
            <a:extLst>
              <a:ext uri="{FF2B5EF4-FFF2-40B4-BE49-F238E27FC236}">
                <a16:creationId xmlns:a16="http://schemas.microsoft.com/office/drawing/2014/main" id="{8CD1B215-531B-4869-BD98-BD3B1390B1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dirty="0"/>
          </a:p>
        </p:txBody>
      </p:sp>
      <p:sp>
        <p:nvSpPr>
          <p:cNvPr id="5" name="Segnaposto numero diapositiva 4">
            <a:extLst>
              <a:ext uri="{FF2B5EF4-FFF2-40B4-BE49-F238E27FC236}">
                <a16:creationId xmlns:a16="http://schemas.microsoft.com/office/drawing/2014/main" id="{60B53F21-4D67-455D-8074-E9E6EC26FA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52858E0-3D38-47B7-97D4-4FE08D90D359}" type="slidenum">
              <a:rPr lang="it-IT" smtClean="0"/>
              <a:t>‹N›</a:t>
            </a:fld>
            <a:endParaRPr lang="it-IT" dirty="0"/>
          </a:p>
        </p:txBody>
      </p:sp>
    </p:spTree>
    <p:extLst>
      <p:ext uri="{BB962C8B-B14F-4D97-AF65-F5344CB8AC3E}">
        <p14:creationId xmlns:p14="http://schemas.microsoft.com/office/powerpoint/2010/main" val="2821443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0E367B-2E0B-461C-8280-86016408BD7C}" type="datetime1">
              <a:rPr lang="it-IT" smtClean="0"/>
              <a:pPr/>
              <a:t>10/05/24</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84ECAD9-32EE-4091-BDA5-6BD15ACC5E58}" type="slidenum">
              <a:rPr lang="it-IT" noProof="0" smtClean="0"/>
              <a:t>‹N›</a:t>
            </a:fld>
            <a:endParaRPr lang="it-IT" noProof="0" dirty="0"/>
          </a:p>
        </p:txBody>
      </p:sp>
    </p:spTree>
    <p:extLst>
      <p:ext uri="{BB962C8B-B14F-4D97-AF65-F5344CB8AC3E}">
        <p14:creationId xmlns:p14="http://schemas.microsoft.com/office/powerpoint/2010/main" val="1106618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E52647-EABA-5B40-8A9F-5A3EC5CE2A9F}" type="slidenum">
              <a:rPr kumimoji="0" lang="it-IT"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it-IT"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3437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rtl="0"/>
            <a:fld id="{284ECAD9-32EE-4091-BDA5-6BD15ACC5E58}" type="slidenum">
              <a:rPr lang="it-IT" noProof="0" smtClean="0"/>
              <a:t>3</a:t>
            </a:fld>
            <a:endParaRPr lang="it-IT" noProof="0" dirty="0"/>
          </a:p>
        </p:txBody>
      </p:sp>
    </p:spTree>
    <p:extLst>
      <p:ext uri="{BB962C8B-B14F-4D97-AF65-F5344CB8AC3E}">
        <p14:creationId xmlns:p14="http://schemas.microsoft.com/office/powerpoint/2010/main" val="1445271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effectLst/>
                <a:latin typeface="Times"/>
              </a:rPr>
              <a:t>Dent</a:t>
            </a:r>
            <a:r>
              <a:rPr lang="it-IT" dirty="0">
                <a:effectLst/>
                <a:latin typeface="Times"/>
              </a:rPr>
              <a:t> </a:t>
            </a:r>
            <a:r>
              <a:rPr lang="it-IT" dirty="0" err="1">
                <a:effectLst/>
                <a:latin typeface="Times"/>
              </a:rPr>
              <a:t>J</a:t>
            </a:r>
            <a:r>
              <a:rPr lang="it-IT" dirty="0">
                <a:effectLst/>
                <a:latin typeface="Times"/>
              </a:rPr>
              <a:t>, </a:t>
            </a:r>
            <a:r>
              <a:rPr lang="it-IT" dirty="0" err="1">
                <a:effectLst/>
                <a:latin typeface="Times"/>
              </a:rPr>
              <a:t>Vakil</a:t>
            </a:r>
            <a:r>
              <a:rPr lang="it-IT" dirty="0">
                <a:effectLst/>
                <a:latin typeface="Times"/>
              </a:rPr>
              <a:t> </a:t>
            </a:r>
            <a:r>
              <a:rPr lang="it-IT" dirty="0" err="1">
                <a:effectLst/>
                <a:latin typeface="Times"/>
              </a:rPr>
              <a:t>N</a:t>
            </a:r>
            <a:r>
              <a:rPr lang="it-IT" dirty="0">
                <a:effectLst/>
                <a:latin typeface="Times"/>
              </a:rPr>
              <a:t>, Jones </a:t>
            </a:r>
            <a:r>
              <a:rPr lang="it-IT" dirty="0" err="1">
                <a:effectLst/>
                <a:latin typeface="Times"/>
              </a:rPr>
              <a:t>R</a:t>
            </a:r>
            <a:r>
              <a:rPr lang="it-IT" dirty="0">
                <a:effectLst/>
                <a:latin typeface="Times"/>
              </a:rPr>
              <a:t>, et al. </a:t>
            </a:r>
            <a:r>
              <a:rPr lang="it-IT" dirty="0" err="1">
                <a:effectLst/>
                <a:latin typeface="Times"/>
              </a:rPr>
              <a:t>Accuracy</a:t>
            </a:r>
            <a:r>
              <a:rPr lang="it-IT" dirty="0">
                <a:effectLst/>
                <a:latin typeface="Times"/>
              </a:rPr>
              <a:t> of the </a:t>
            </a:r>
            <a:r>
              <a:rPr lang="it-IT" dirty="0" err="1">
                <a:effectLst/>
                <a:latin typeface="Times"/>
              </a:rPr>
              <a:t>diagnosis</a:t>
            </a:r>
            <a:r>
              <a:rPr lang="it-IT" dirty="0">
                <a:effectLst/>
                <a:latin typeface="Times"/>
              </a:rPr>
              <a:t> of GORD by </a:t>
            </a:r>
            <a:r>
              <a:rPr lang="it-IT" dirty="0" err="1">
                <a:effectLst/>
                <a:latin typeface="Times"/>
              </a:rPr>
              <a:t>questionnaire</a:t>
            </a:r>
            <a:r>
              <a:rPr lang="it-IT" dirty="0">
                <a:effectLst/>
                <a:latin typeface="Times"/>
              </a:rPr>
              <a:t>, </a:t>
            </a:r>
            <a:r>
              <a:rPr lang="it-IT" dirty="0" err="1">
                <a:effectLst/>
                <a:latin typeface="Times"/>
              </a:rPr>
              <a:t>physicians</a:t>
            </a:r>
            <a:r>
              <a:rPr lang="it-IT" dirty="0">
                <a:effectLst/>
                <a:latin typeface="Times"/>
              </a:rPr>
              <a:t> and a trial of </a:t>
            </a:r>
            <a:r>
              <a:rPr lang="it-IT" dirty="0" err="1">
                <a:effectLst/>
                <a:latin typeface="Times"/>
              </a:rPr>
              <a:t>proton</a:t>
            </a:r>
            <a:r>
              <a:rPr lang="it-IT" dirty="0">
                <a:effectLst/>
                <a:latin typeface="Times"/>
              </a:rPr>
              <a:t> pump </a:t>
            </a:r>
            <a:r>
              <a:rPr lang="it-IT" dirty="0" err="1">
                <a:effectLst/>
                <a:latin typeface="Times"/>
              </a:rPr>
              <a:t>inhibitor</a:t>
            </a:r>
            <a:r>
              <a:rPr lang="it-IT" dirty="0">
                <a:effectLst/>
                <a:latin typeface="Times"/>
              </a:rPr>
              <a:t> treatment: the </a:t>
            </a:r>
            <a:r>
              <a:rPr lang="it-IT" dirty="0" err="1">
                <a:effectLst/>
                <a:latin typeface="Times"/>
              </a:rPr>
              <a:t>diamond</a:t>
            </a:r>
            <a:r>
              <a:rPr lang="it-IT" dirty="0">
                <a:effectLst/>
                <a:latin typeface="Times"/>
              </a:rPr>
              <a:t> study. Gut 2010;59:714-721. </a:t>
            </a:r>
          </a:p>
          <a:p>
            <a:r>
              <a:rPr lang="it-IT" dirty="0" err="1">
                <a:effectLst/>
                <a:latin typeface="Times"/>
              </a:rPr>
              <a:t>Bolier</a:t>
            </a:r>
            <a:r>
              <a:rPr lang="it-IT" dirty="0">
                <a:effectLst/>
                <a:latin typeface="Times"/>
              </a:rPr>
              <a:t> EA, </a:t>
            </a:r>
            <a:r>
              <a:rPr lang="it-IT" dirty="0" err="1">
                <a:effectLst/>
                <a:latin typeface="Times"/>
              </a:rPr>
              <a:t>Kessing</a:t>
            </a:r>
            <a:r>
              <a:rPr lang="it-IT" dirty="0">
                <a:effectLst/>
                <a:latin typeface="Times"/>
              </a:rPr>
              <a:t> BF, </a:t>
            </a:r>
            <a:r>
              <a:rPr lang="it-IT" dirty="0" err="1">
                <a:effectLst/>
                <a:latin typeface="Times"/>
              </a:rPr>
              <a:t>Smout</a:t>
            </a:r>
            <a:r>
              <a:rPr lang="it-IT" dirty="0">
                <a:effectLst/>
                <a:latin typeface="Times"/>
              </a:rPr>
              <a:t> AJ, </a:t>
            </a:r>
            <a:r>
              <a:rPr lang="it-IT" dirty="0" err="1">
                <a:effectLst/>
                <a:latin typeface="Times"/>
              </a:rPr>
              <a:t>Bredenoord</a:t>
            </a:r>
            <a:r>
              <a:rPr lang="it-IT" dirty="0">
                <a:effectLst/>
                <a:latin typeface="Times"/>
              </a:rPr>
              <a:t> AJ. </a:t>
            </a:r>
            <a:r>
              <a:rPr lang="it-IT" dirty="0" err="1">
                <a:effectLst/>
                <a:latin typeface="Times"/>
              </a:rPr>
              <a:t>Systematic</a:t>
            </a:r>
            <a:r>
              <a:rPr lang="it-IT" dirty="0">
                <a:effectLst/>
                <a:latin typeface="Times"/>
              </a:rPr>
              <a:t> review: </a:t>
            </a:r>
            <a:r>
              <a:rPr lang="it-IT" dirty="0" err="1">
                <a:effectLst/>
                <a:latin typeface="Times"/>
              </a:rPr>
              <a:t>questionnaires</a:t>
            </a:r>
            <a:r>
              <a:rPr lang="it-IT" dirty="0">
                <a:effectLst/>
                <a:latin typeface="Times"/>
              </a:rPr>
              <a:t> for </a:t>
            </a:r>
            <a:r>
              <a:rPr lang="it-IT" dirty="0" err="1">
                <a:effectLst/>
                <a:latin typeface="Times"/>
              </a:rPr>
              <a:t>assessment</a:t>
            </a:r>
            <a:r>
              <a:rPr lang="it-IT" dirty="0">
                <a:effectLst/>
                <a:latin typeface="Times"/>
              </a:rPr>
              <a:t> of </a:t>
            </a:r>
            <a:r>
              <a:rPr lang="it-IT" dirty="0" err="1">
                <a:effectLst/>
                <a:latin typeface="Times"/>
              </a:rPr>
              <a:t>gastroesophageal</a:t>
            </a:r>
            <a:r>
              <a:rPr lang="it-IT" dirty="0">
                <a:effectLst/>
                <a:latin typeface="Times"/>
              </a:rPr>
              <a:t> </a:t>
            </a:r>
            <a:r>
              <a:rPr lang="it-IT" dirty="0" err="1">
                <a:effectLst/>
                <a:latin typeface="Times"/>
              </a:rPr>
              <a:t>reflux</a:t>
            </a:r>
            <a:r>
              <a:rPr lang="it-IT" dirty="0">
                <a:effectLst/>
                <a:latin typeface="Times"/>
              </a:rPr>
              <a:t> </a:t>
            </a:r>
            <a:r>
              <a:rPr lang="it-IT" dirty="0" err="1">
                <a:effectLst/>
                <a:latin typeface="Times"/>
              </a:rPr>
              <a:t>disease</a:t>
            </a:r>
            <a:r>
              <a:rPr lang="it-IT" dirty="0">
                <a:effectLst/>
                <a:latin typeface="Times"/>
              </a:rPr>
              <a:t>. </a:t>
            </a:r>
            <a:r>
              <a:rPr lang="it-IT" dirty="0" err="1">
                <a:effectLst/>
                <a:latin typeface="Times"/>
              </a:rPr>
              <a:t>Dis</a:t>
            </a:r>
            <a:r>
              <a:rPr lang="it-IT" dirty="0">
                <a:effectLst/>
                <a:latin typeface="Times"/>
              </a:rPr>
              <a:t> </a:t>
            </a:r>
            <a:r>
              <a:rPr lang="it-IT" dirty="0" err="1">
                <a:effectLst/>
                <a:latin typeface="Times"/>
              </a:rPr>
              <a:t>Esophagus</a:t>
            </a:r>
            <a:r>
              <a:rPr lang="it-IT" dirty="0">
                <a:effectLst/>
                <a:latin typeface="Times"/>
              </a:rPr>
              <a:t> 2015;28:105-120. </a:t>
            </a:r>
          </a:p>
          <a:p>
            <a:endParaRPr lang="it-IT" dirty="0"/>
          </a:p>
        </p:txBody>
      </p:sp>
      <p:sp>
        <p:nvSpPr>
          <p:cNvPr id="4" name="Segnaposto numero diapositiva 3"/>
          <p:cNvSpPr>
            <a:spLocks noGrp="1"/>
          </p:cNvSpPr>
          <p:nvPr>
            <p:ph type="sldNum" sz="quarter" idx="5"/>
          </p:nvPr>
        </p:nvSpPr>
        <p:spPr/>
        <p:txBody>
          <a:bodyPr/>
          <a:lstStyle/>
          <a:p>
            <a:pPr rtl="0"/>
            <a:fld id="{284ECAD9-32EE-4091-BDA5-6BD15ACC5E58}" type="slidenum">
              <a:rPr lang="it-IT" noProof="0" smtClean="0"/>
              <a:t>7</a:t>
            </a:fld>
            <a:endParaRPr lang="it-IT" noProof="0" dirty="0"/>
          </a:p>
        </p:txBody>
      </p:sp>
    </p:spTree>
    <p:extLst>
      <p:ext uri="{BB962C8B-B14F-4D97-AF65-F5344CB8AC3E}">
        <p14:creationId xmlns:p14="http://schemas.microsoft.com/office/powerpoint/2010/main" val="1972827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E52647-EABA-5B40-8A9F-5A3EC5CE2A9F}" type="slidenum">
              <a:rPr kumimoji="0" lang="it-IT"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it-IT"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656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45868C2-9D83-45D4-A1E4-E730A3C8CD41}" type="slidenum">
              <a:rPr lang="it-IT" smtClean="0"/>
              <a:t>10</a:t>
            </a:fld>
            <a:endParaRPr lang="it-IT"/>
          </a:p>
        </p:txBody>
      </p:sp>
    </p:spTree>
    <p:extLst>
      <p:ext uri="{BB962C8B-B14F-4D97-AF65-F5344CB8AC3E}">
        <p14:creationId xmlns:p14="http://schemas.microsoft.com/office/powerpoint/2010/main" val="1281495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45868C2-9D83-45D4-A1E4-E730A3C8CD41}" type="slidenum">
              <a:rPr lang="it-IT" smtClean="0"/>
              <a:t>11</a:t>
            </a:fld>
            <a:endParaRPr lang="it-IT"/>
          </a:p>
        </p:txBody>
      </p:sp>
    </p:spTree>
    <p:extLst>
      <p:ext uri="{BB962C8B-B14F-4D97-AF65-F5344CB8AC3E}">
        <p14:creationId xmlns:p14="http://schemas.microsoft.com/office/powerpoint/2010/main" val="1152913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it-IT" b="1" dirty="0"/>
          </a:p>
          <a:p>
            <a:endParaRPr lang="it-IT" dirty="0">
              <a:effectLst/>
              <a:latin typeface="Times"/>
            </a:endParaRPr>
          </a:p>
          <a:p>
            <a:endParaRPr lang="it-IT" dirty="0">
              <a:effectLst/>
              <a:latin typeface="Times"/>
            </a:endParaRPr>
          </a:p>
          <a:p>
            <a:endParaRPr lang="it-IT" dirty="0">
              <a:effectLst/>
              <a:latin typeface="Times"/>
            </a:endParaRPr>
          </a:p>
          <a:p>
            <a:endParaRPr lang="it-IT" dirty="0"/>
          </a:p>
        </p:txBody>
      </p:sp>
      <p:sp>
        <p:nvSpPr>
          <p:cNvPr id="4" name="Segnaposto numero diapositiva 3"/>
          <p:cNvSpPr>
            <a:spLocks noGrp="1"/>
          </p:cNvSpPr>
          <p:nvPr>
            <p:ph type="sldNum" sz="quarter" idx="5"/>
          </p:nvPr>
        </p:nvSpPr>
        <p:spPr/>
        <p:txBody>
          <a:bodyPr/>
          <a:lstStyle/>
          <a:p>
            <a:fld id="{A2E52647-EABA-5B40-8A9F-5A3EC5CE2A9F}" type="slidenum">
              <a:rPr lang="it-IT" smtClean="0"/>
              <a:t>13</a:t>
            </a:fld>
            <a:endParaRPr lang="it-IT" dirty="0"/>
          </a:p>
        </p:txBody>
      </p:sp>
    </p:spTree>
    <p:extLst>
      <p:ext uri="{BB962C8B-B14F-4D97-AF65-F5344CB8AC3E}">
        <p14:creationId xmlns:p14="http://schemas.microsoft.com/office/powerpoint/2010/main" val="846042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rtl="0"/>
            <a:fld id="{284ECAD9-32EE-4091-BDA5-6BD15ACC5E58}" type="slidenum">
              <a:rPr lang="it-IT" noProof="0" smtClean="0"/>
              <a:t>20</a:t>
            </a:fld>
            <a:endParaRPr lang="it-IT" noProof="0" dirty="0"/>
          </a:p>
        </p:txBody>
      </p:sp>
    </p:spTree>
    <p:extLst>
      <p:ext uri="{BB962C8B-B14F-4D97-AF65-F5344CB8AC3E}">
        <p14:creationId xmlns:p14="http://schemas.microsoft.com/office/powerpoint/2010/main" val="2293510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spTree>
      <p:nvGrpSpPr>
        <p:cNvPr id="1" name=""/>
        <p:cNvGrpSpPr/>
        <p:nvPr/>
      </p:nvGrpSpPr>
      <p:grpSpPr>
        <a:xfrm>
          <a:off x="0" y="0"/>
          <a:ext cx="0" cy="0"/>
          <a:chOff x="0" y="0"/>
          <a:chExt cx="0" cy="0"/>
        </a:xfrm>
      </p:grpSpPr>
      <p:sp>
        <p:nvSpPr>
          <p:cNvPr id="11" name="Segnaposto immagine 9">
            <a:extLst>
              <a:ext uri="{FF2B5EF4-FFF2-40B4-BE49-F238E27FC236}">
                <a16:creationId xmlns:a16="http://schemas.microsoft.com/office/drawing/2014/main" id="{D1D313A2-A4D4-40DF-A0C2-C29F64168525}"/>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54DB44FF-F9B4-4E5D-9888-DD07079D4562}" type="datetime1">
              <a:rPr lang="it-IT" noProof="0" smtClean="0"/>
              <a:t>10/05/24</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3" name="Sottotitolo 2"/>
          <p:cNvSpPr>
            <a:spLocks noGrp="1"/>
          </p:cNvSpPr>
          <p:nvPr>
            <p:ph type="subTitle" idx="1"/>
          </p:nvPr>
        </p:nvSpPr>
        <p:spPr>
          <a:xfrm>
            <a:off x="1212850" y="4508500"/>
            <a:ext cx="5118100" cy="1279652"/>
          </a:xfrm>
        </p:spPr>
        <p:txBody>
          <a:bodyPr lIns="91440" rIns="91440" rtlCol="0">
            <a:normAutofit/>
          </a:bodyPr>
          <a:lstStyle>
            <a:lvl1pPr marL="0" indent="0" algn="l">
              <a:buNone/>
              <a:defRPr sz="2400" cap="all" spc="200" baseline="0">
                <a:solidFill>
                  <a:schemeClr val="bg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2" name="Titolo 1"/>
          <p:cNvSpPr>
            <a:spLocks noGrp="1"/>
          </p:cNvSpPr>
          <p:nvPr>
            <p:ph type="ctrTitle"/>
          </p:nvPr>
        </p:nvSpPr>
        <p:spPr>
          <a:xfrm>
            <a:off x="1212850" y="2057400"/>
            <a:ext cx="5118100" cy="1929066"/>
          </a:xfrm>
        </p:spPr>
        <p:txBody>
          <a:bodyPr rtlCol="0" anchor="b">
            <a:noAutofit/>
          </a:bodyPr>
          <a:lstStyle>
            <a:lvl1pPr algn="l">
              <a:lnSpc>
                <a:spcPct val="90000"/>
              </a:lnSpc>
              <a:defRPr sz="5400" b="1" spc="-50" baseline="0">
                <a:solidFill>
                  <a:schemeClr val="bg1"/>
                </a:solidFill>
                <a:latin typeface="+mn-lt"/>
              </a:defRPr>
            </a:lvl1pPr>
          </a:lstStyle>
          <a:p>
            <a:pPr rtl="0"/>
            <a:r>
              <a:rPr lang="it-IT" noProof="0"/>
              <a:t>Fare clic per modificare lo stile del titolo dello schema</a:t>
            </a:r>
            <a:endParaRPr lang="it-IT" noProof="0" dirty="0"/>
          </a:p>
        </p:txBody>
      </p:sp>
    </p:spTree>
    <p:extLst>
      <p:ext uri="{BB962C8B-B14F-4D97-AF65-F5344CB8AC3E}">
        <p14:creationId xmlns:p14="http://schemas.microsoft.com/office/powerpoint/2010/main" val="672700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786383"/>
            <a:ext cx="3068833" cy="2093975"/>
          </a:xfrm>
        </p:spPr>
        <p:txBody>
          <a:bodyPr rtlCol="0" anchor="b">
            <a:normAutofit/>
          </a:bodyPr>
          <a:lstStyle>
            <a:lvl1pPr>
              <a:lnSpc>
                <a:spcPct val="90000"/>
              </a:lnSpc>
              <a:defRPr sz="3600" b="0">
                <a:solidFill>
                  <a:srgbClr val="FFFFFF"/>
                </a:solidFill>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458984" y="812800"/>
            <a:ext cx="5713841" cy="4868609"/>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testo 3"/>
          <p:cNvSpPr>
            <a:spLocks noGrp="1"/>
          </p:cNvSpPr>
          <p:nvPr>
            <p:ph type="body" sz="half" idx="2" hasCustomPrompt="1"/>
          </p:nvPr>
        </p:nvSpPr>
        <p:spPr>
          <a:xfrm>
            <a:off x="1092200" y="3043050"/>
            <a:ext cx="3068832" cy="2638359"/>
          </a:xfrm>
        </p:spPr>
        <p:txBody>
          <a:bodyPr lIns="91440" rIns="91440" rtlCol="0">
            <a:normAutofit/>
          </a:bodyPr>
          <a:lstStyle>
            <a:lvl1pPr marL="0" indent="0" rtl="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dirty="0"/>
              <a:t>Fare clic per modificare gli stili del testo dello schema</a:t>
            </a:r>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139700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624142"/>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251FC1-1A75-47DA-9A6E-B43CF6E86A62}" type="datetime1">
              <a:rPr lang="it-IT" noProof="0" smtClean="0"/>
              <a:t>10/05/24</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cxnSp>
        <p:nvCxnSpPr>
          <p:cNvPr id="15" name="Connecteur droit 19">
            <a:extLst>
              <a:ext uri="{FF2B5EF4-FFF2-40B4-BE49-F238E27FC236}">
                <a16:creationId xmlns:a16="http://schemas.microsoft.com/office/drawing/2014/main" id="{D84C14C5-D99C-45CD-8001-AC745F4FB49B}"/>
              </a:ext>
            </a:extLst>
          </p:cNvPr>
          <p:cNvCxnSpPr>
            <a:cxnSpLocks/>
          </p:cNvCxnSpPr>
          <p:nvPr userDrawn="1"/>
        </p:nvCxnSpPr>
        <p:spPr>
          <a:xfrm flipH="1">
            <a:off x="1092200" y="6446838"/>
            <a:ext cx="164343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Connecteur droit 19">
            <a:extLst>
              <a:ext uri="{FF2B5EF4-FFF2-40B4-BE49-F238E27FC236}">
                <a16:creationId xmlns:a16="http://schemas.microsoft.com/office/drawing/2014/main" id="{019842DD-D0AB-4E35-9AB2-7DBB6E266120}"/>
              </a:ext>
            </a:extLst>
          </p:cNvPr>
          <p:cNvCxnSpPr>
            <a:cxnSpLocks/>
          </p:cNvCxnSpPr>
          <p:nvPr userDrawn="1"/>
        </p:nvCxnSpPr>
        <p:spPr>
          <a:xfrm flipH="1">
            <a:off x="8420100" y="6429376"/>
            <a:ext cx="100046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Connecteur droit 19">
            <a:extLst>
              <a:ext uri="{FF2B5EF4-FFF2-40B4-BE49-F238E27FC236}">
                <a16:creationId xmlns:a16="http://schemas.microsoft.com/office/drawing/2014/main" id="{832851A7-B301-4616-9843-9A0D06646DFD}"/>
              </a:ext>
            </a:extLst>
          </p:cNvPr>
          <p:cNvCxnSpPr>
            <a:cxnSpLocks/>
          </p:cNvCxnSpPr>
          <p:nvPr userDrawn="1"/>
        </p:nvCxnSpPr>
        <p:spPr>
          <a:xfrm flipH="1" flipV="1">
            <a:off x="10765675" y="6446838"/>
            <a:ext cx="407258" cy="635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5" name="Segnaposto piè di pagina 2">
            <a:extLst>
              <a:ext uri="{FF2B5EF4-FFF2-40B4-BE49-F238E27FC236}">
                <a16:creationId xmlns:a16="http://schemas.microsoft.com/office/drawing/2014/main" id="{82E39F50-459D-C3E1-C6CC-EA208D50E4FE}"/>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2889208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B74319CE-E5CF-4FF9-86AE-7437B4FD3174}" type="datetime1">
              <a:rPr lang="it-IT" noProof="0" smtClean="0"/>
              <a:t>10/05/24</a:t>
            </a:fld>
            <a:endParaRPr lang="it-IT" noProof="0" dirty="0"/>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4" name="Segnaposto piè di pagina 2">
            <a:extLst>
              <a:ext uri="{FF2B5EF4-FFF2-40B4-BE49-F238E27FC236}">
                <a16:creationId xmlns:a16="http://schemas.microsoft.com/office/drawing/2014/main" id="{DC7E41FD-853D-F717-1775-E30235610CE8}"/>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265082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2003424"/>
            <a:ext cx="1036320" cy="185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377398"/>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82620384-FC06-4245-8A4E-BD9C5C3038C1}" type="datetime1">
              <a:rPr lang="it-IT" noProof="0" smtClean="0"/>
              <a:t>10/05/24</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5" name="Rettangolo 4">
            <a:extLst>
              <a:ext uri="{FF2B5EF4-FFF2-40B4-BE49-F238E27FC236}">
                <a16:creationId xmlns:a16="http://schemas.microsoft.com/office/drawing/2014/main" id="{6BC7DA98-7B92-4F45-80F8-1AEF72A601CF}"/>
              </a:ext>
            </a:extLst>
          </p:cNvPr>
          <p:cNvSpPr/>
          <p:nvPr userDrawn="1"/>
        </p:nvSpPr>
        <p:spPr>
          <a:xfrm>
            <a:off x="1078230" y="2003423"/>
            <a:ext cx="3576082" cy="18573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2" name="Titolo 1"/>
          <p:cNvSpPr>
            <a:spLocks noGrp="1"/>
          </p:cNvSpPr>
          <p:nvPr>
            <p:ph type="title"/>
          </p:nvPr>
        </p:nvSpPr>
        <p:spPr>
          <a:xfrm>
            <a:off x="1092200" y="1885125"/>
            <a:ext cx="3314700" cy="2093975"/>
          </a:xfrm>
        </p:spPr>
        <p:txBody>
          <a:bodyPr rtlCol="0" anchor="ctr">
            <a:normAutofit/>
          </a:bodyPr>
          <a:lstStyle>
            <a:lvl1pPr>
              <a:lnSpc>
                <a:spcPct val="90000"/>
              </a:lnSpc>
              <a:defRPr sz="4400" b="1">
                <a:solidFill>
                  <a:srgbClr val="FFFFFF"/>
                </a:solidFill>
                <a:latin typeface="+mn-lt"/>
              </a:defRPr>
            </a:lvl1pPr>
          </a:lstStyle>
          <a:p>
            <a:pPr rtl="0"/>
            <a:r>
              <a:rPr lang="it-IT" noProof="0"/>
              <a:t>Fare clic per modificare lo stile del titolo dello schema</a:t>
            </a:r>
            <a:endParaRPr lang="it-IT" noProof="0" dirty="0"/>
          </a:p>
        </p:txBody>
      </p:sp>
      <p:sp>
        <p:nvSpPr>
          <p:cNvPr id="18" name="Rettangolo 17">
            <a:extLst>
              <a:ext uri="{FF2B5EF4-FFF2-40B4-BE49-F238E27FC236}">
                <a16:creationId xmlns:a16="http://schemas.microsoft.com/office/drawing/2014/main" id="{DF96815B-4256-4CE0-9FCF-3A2967CF5792}"/>
              </a:ext>
            </a:extLst>
          </p:cNvPr>
          <p:cNvSpPr/>
          <p:nvPr userDrawn="1"/>
        </p:nvSpPr>
        <p:spPr>
          <a:xfrm>
            <a:off x="1092200" y="993775"/>
            <a:ext cx="1036320" cy="936626"/>
          </a:xfrm>
          <a:prstGeom prst="rect">
            <a:avLst/>
          </a:prstGeom>
          <a:solidFill>
            <a:schemeClr val="tx2">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piè di pagina 2">
            <a:extLst>
              <a:ext uri="{FF2B5EF4-FFF2-40B4-BE49-F238E27FC236}">
                <a16:creationId xmlns:a16="http://schemas.microsoft.com/office/drawing/2014/main" id="{DB5FC7EB-9809-9909-8D31-7667D27CFE29}"/>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181282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bg1"/>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97CAA8-247F-493B-9041-1EB41C0713A1}" type="datetime1">
              <a:rPr lang="it-IT" noProof="0" smtClean="0"/>
              <a:t>10/05/24</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4" name="Segnaposto piè di pagina 2">
            <a:extLst>
              <a:ext uri="{FF2B5EF4-FFF2-40B4-BE49-F238E27FC236}">
                <a16:creationId xmlns:a16="http://schemas.microsoft.com/office/drawing/2014/main" id="{F1E388EF-366D-885A-CF06-6BEFE9E1E7F6}"/>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3954305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4984722" y="548355"/>
            <a:ext cx="6054846" cy="634336"/>
          </a:xfrm>
        </p:spPr>
        <p:txBody>
          <a:bodyPr rtlCol="0" anchor="ctr">
            <a:noAutofit/>
          </a:bodyPr>
          <a:lstStyle>
            <a:lvl1pPr>
              <a:lnSpc>
                <a:spcPct val="90000"/>
              </a:lnSpc>
              <a:defRPr sz="36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100833" y="1611313"/>
            <a:ext cx="6072099" cy="3755104"/>
          </a:xfrm>
        </p:spPr>
        <p:txBody>
          <a:bodyPr rtlCol="0" anchor="t">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ADCFC264-2C41-457A-9103-DFF5BC066DDD}" type="datetime1">
              <a:rPr lang="it-IT" noProof="0" smtClean="0"/>
              <a:t>10/05/24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Tree>
    <p:extLst>
      <p:ext uri="{BB962C8B-B14F-4D97-AF65-F5344CB8AC3E}">
        <p14:creationId xmlns:p14="http://schemas.microsoft.com/office/powerpoint/2010/main" val="1751046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12192000" cy="3541486"/>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3068577" y="880375"/>
            <a:ext cx="6054846" cy="634336"/>
          </a:xfrm>
        </p:spPr>
        <p:txBody>
          <a:bodyPr rtlCol="0" anchor="ctr">
            <a:noAutofit/>
          </a:bodyPr>
          <a:lstStyle>
            <a:lvl1pPr algn="ctr">
              <a:lnSpc>
                <a:spcPct val="90000"/>
              </a:lnSpc>
              <a:defRPr sz="3600" b="1" i="0">
                <a:solidFill>
                  <a:schemeClr val="tx1">
                    <a:lumMod val="75000"/>
                    <a:lumOff val="25000"/>
                  </a:schemeClr>
                </a:solidFill>
                <a:latin typeface="+mn-lt"/>
              </a:defRPr>
            </a:lvl1pPr>
          </a:lstStyle>
          <a:p>
            <a:pPr rtl="0"/>
            <a:r>
              <a:rPr lang="it-IT" noProof="0"/>
              <a:t>Fare clic per modificare lo stile del titolo dello schema</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BFACEB1B-38C0-4995-A1E2-7B5FD48CA44A}" type="datetime1">
              <a:rPr lang="it-IT" noProof="0" smtClean="0"/>
              <a:t>10/05/24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9" name="Rettangolo 18">
            <a:extLst>
              <a:ext uri="{FF2B5EF4-FFF2-40B4-BE49-F238E27FC236}">
                <a16:creationId xmlns:a16="http://schemas.microsoft.com/office/drawing/2014/main" id="{AF446475-024F-4C71-99D3-501468ACAD11}"/>
              </a:ext>
            </a:extLst>
          </p:cNvPr>
          <p:cNvSpPr/>
          <p:nvPr userDrawn="1"/>
        </p:nvSpPr>
        <p:spPr>
          <a:xfrm>
            <a:off x="5577840" y="0"/>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767602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473373" y="943430"/>
            <a:ext cx="4699452"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FDD649FC-C7F2-4966-B125-333FD0271E55}" type="datetime1">
              <a:rPr lang="it-IT" noProof="0" smtClean="0"/>
              <a:t>10/05/24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0" name="Rettangolo 19">
            <a:extLst>
              <a:ext uri="{FF2B5EF4-FFF2-40B4-BE49-F238E27FC236}">
                <a16:creationId xmlns:a16="http://schemas.microsoft.com/office/drawing/2014/main" id="{EF73BF96-A07C-4AAA-A37F-65151BD22A70}"/>
              </a:ext>
            </a:extLst>
          </p:cNvPr>
          <p:cNvSpPr/>
          <p:nvPr userDrawn="1"/>
        </p:nvSpPr>
        <p:spPr>
          <a:xfrm>
            <a:off x="4370251" y="2322780"/>
            <a:ext cx="1348378" cy="12186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4012771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userDrawn="1"/>
        </p:nvSpPr>
        <p:spPr>
          <a:xfrm>
            <a:off x="16" y="0"/>
            <a:ext cx="4654296" cy="5864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518529" y="943430"/>
            <a:ext cx="4654296"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5350E5C9-4822-4828-86B2-BB987B39863B}" type="datetime1">
              <a:rPr lang="it-IT" noProof="0" smtClean="0"/>
              <a:t>10/05/24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Rettangolo 17">
            <a:extLst>
              <a:ext uri="{FF2B5EF4-FFF2-40B4-BE49-F238E27FC236}">
                <a16:creationId xmlns:a16="http://schemas.microsoft.com/office/drawing/2014/main" id="{6127F28F-6C7B-471B-9839-EF88426C1976}"/>
              </a:ext>
            </a:extLst>
          </p:cNvPr>
          <p:cNvSpPr/>
          <p:nvPr userDrawn="1"/>
        </p:nvSpPr>
        <p:spPr>
          <a:xfrm>
            <a:off x="4370251" y="2322780"/>
            <a:ext cx="1348378" cy="12186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498616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immagine 2"/>
          <p:cNvSpPr>
            <a:spLocks noGrp="1" noChangeAspect="1"/>
          </p:cNvSpPr>
          <p:nvPr>
            <p:ph type="pic" idx="1"/>
          </p:nvPr>
        </p:nvSpPr>
        <p:spPr>
          <a:xfrm>
            <a:off x="15" y="0"/>
            <a:ext cx="12191985" cy="4578350"/>
          </a:xfrm>
          <a:solidFill>
            <a:schemeClr val="bg1"/>
          </a:solidFill>
        </p:spPr>
        <p:txBody>
          <a:bodyPr lIns="457200" tIns="457200" rtlCol="0" anchor="t">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endParaRPr lang="it-IT" noProof="0" dirty="0"/>
          </a:p>
        </p:txBody>
      </p:sp>
      <p:sp>
        <p:nvSpPr>
          <p:cNvPr id="2" name="Titolo 1"/>
          <p:cNvSpPr>
            <a:spLocks noGrp="1"/>
          </p:cNvSpPr>
          <p:nvPr>
            <p:ph type="title"/>
          </p:nvPr>
        </p:nvSpPr>
        <p:spPr>
          <a:xfrm>
            <a:off x="1097279" y="4799362"/>
            <a:ext cx="10113645" cy="743682"/>
          </a:xfrm>
        </p:spPr>
        <p:txBody>
          <a:bodyPr tIns="0" bIns="0" rtlCol="0" anchor="b">
            <a:noAutofit/>
          </a:bodyPr>
          <a:lstStyle>
            <a:lvl1pPr algn="ctr">
              <a:defRPr sz="4400" b="1">
                <a:solidFill>
                  <a:srgbClr val="FFFFFF"/>
                </a:solidFill>
              </a:defRPr>
            </a:lvl1pPr>
          </a:lstStyle>
          <a:p>
            <a:pPr rtl="0"/>
            <a:r>
              <a:rPr lang="it-IT" noProof="0"/>
              <a:t>Fare clic per modificare lo stile del titolo dello schema</a:t>
            </a:r>
            <a:endParaRPr lang="it-IT" noProof="0" dirty="0"/>
          </a:p>
        </p:txBody>
      </p:sp>
      <p:sp>
        <p:nvSpPr>
          <p:cNvPr id="4" name="Segnaposto testo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lvl1pPr>
              <a:defRPr>
                <a:solidFill>
                  <a:schemeClr val="bg1"/>
                </a:solidFill>
              </a:defRPr>
            </a:lvl1pPr>
          </a:lstStyle>
          <a:p>
            <a:pPr rtl="0"/>
            <a:fld id="{5A04164A-D1F3-464B-BA5A-A4C4D8F35ADB}" type="datetime1">
              <a:rPr lang="it-IT" noProof="0" smtClean="0"/>
              <a:t>10/05/24</a:t>
            </a:fld>
            <a:endParaRPr lang="it-IT" noProof="0" dirty="0"/>
          </a:p>
        </p:txBody>
      </p:sp>
      <p:sp>
        <p:nvSpPr>
          <p:cNvPr id="6" name="Segnaposto piè di pagina 5"/>
          <p:cNvSpPr>
            <a:spLocks noGrp="1"/>
          </p:cNvSpPr>
          <p:nvPr>
            <p:ph type="ftr" sz="quarter" idx="11"/>
          </p:nvPr>
        </p:nvSpPr>
        <p:spPr>
          <a:xfrm>
            <a:off x="1097279" y="6446838"/>
            <a:ext cx="6818262" cy="365125"/>
          </a:xfrm>
        </p:spPr>
        <p:txBody>
          <a:bodyPr rtlCol="0"/>
          <a:lstStyle>
            <a:lvl1pPr>
              <a:defRPr>
                <a:solidFill>
                  <a:schemeClr val="bg1"/>
                </a:solidFill>
              </a:defRPr>
            </a:lvl1pPr>
          </a:lstStyle>
          <a:p>
            <a:pPr rtl="0"/>
            <a:r>
              <a:rPr lang="it-IT" noProof="0" dirty="0"/>
              <a:t>Piè di pagina</a:t>
            </a:r>
          </a:p>
        </p:txBody>
      </p:sp>
      <p:sp>
        <p:nvSpPr>
          <p:cNvPr id="7" name="Segnaposto numero diapositiva 6"/>
          <p:cNvSpPr>
            <a:spLocks noGrp="1"/>
          </p:cNvSpPr>
          <p:nvPr>
            <p:ph type="sldNum" sz="quarter" idx="12"/>
          </p:nvPr>
        </p:nvSpPr>
        <p:spPr/>
        <p:txBody>
          <a:bodyPr rtlCol="0"/>
          <a:lstStyle>
            <a:lvl1pPr>
              <a:defRPr>
                <a:solidFill>
                  <a:schemeClr val="bg1"/>
                </a:solidFill>
              </a:defRPr>
            </a:lvl1pPr>
          </a:lstStyle>
          <a:p>
            <a:pPr rtl="0"/>
            <a:fld id="{3A98EE3D-8CD1-4C3F-BD1C-C98C9596463C}" type="slidenum">
              <a:rPr lang="it-IT" noProof="0" smtClean="0"/>
              <a:pPr/>
              <a:t>‹N›</a:t>
            </a:fld>
            <a:endParaRPr lang="it-IT" noProof="0" dirty="0"/>
          </a:p>
        </p:txBody>
      </p:sp>
      <p:sp>
        <p:nvSpPr>
          <p:cNvPr id="9" name="Rettangolo 8">
            <a:extLst>
              <a:ext uri="{FF2B5EF4-FFF2-40B4-BE49-F238E27FC236}">
                <a16:creationId xmlns:a16="http://schemas.microsoft.com/office/drawing/2014/main" id="{B4A4DE4A-F8EF-47D5-8C37-A9021C2BB6A3}"/>
              </a:ext>
            </a:extLst>
          </p:cNvPr>
          <p:cNvSpPr/>
          <p:nvPr userDrawn="1"/>
        </p:nvSpPr>
        <p:spPr>
          <a:xfrm>
            <a:off x="3536950" y="4535901"/>
            <a:ext cx="5118100" cy="125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598695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7D5506EE-1026-4F35-9ACC-BD05BE0F9B36}"/>
              </a:ext>
            </a:extLst>
          </p:cNvPr>
          <p:cNvSpPr>
            <a:spLocks noGrp="1"/>
          </p:cNvSpPr>
          <p:nvPr>
            <p:ph type="dt" sz="half" idx="10"/>
          </p:nvPr>
        </p:nvSpPr>
        <p:spPr/>
        <p:txBody>
          <a:bodyPr rtlCol="0"/>
          <a:lstStyle/>
          <a:p>
            <a:pPr rtl="0"/>
            <a:fld id="{29D1554E-7EF2-44AC-BA44-70A2B54D9DB9}" type="datetime1">
              <a:rPr lang="it-IT" noProof="0" smtClean="0"/>
              <a:t>10/05/24</a:t>
            </a:fld>
            <a:endParaRPr lang="it-IT" noProof="0" dirty="0"/>
          </a:p>
        </p:txBody>
      </p:sp>
      <p:sp>
        <p:nvSpPr>
          <p:cNvPr id="8" name="Segnaposto piè di pagina 7">
            <a:extLst>
              <a:ext uri="{FF2B5EF4-FFF2-40B4-BE49-F238E27FC236}">
                <a16:creationId xmlns:a16="http://schemas.microsoft.com/office/drawing/2014/main" id="{B7696E5F-8D95-4450-AE52-5438E6EDE2BF}"/>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556040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apositiva titolo">
    <p:spTree>
      <p:nvGrpSpPr>
        <p:cNvPr id="1" name=""/>
        <p:cNvGrpSpPr/>
        <p:nvPr/>
      </p:nvGrpSpPr>
      <p:grpSpPr>
        <a:xfrm>
          <a:off x="0" y="0"/>
          <a:ext cx="0" cy="0"/>
          <a:chOff x="0" y="0"/>
          <a:chExt cx="0" cy="0"/>
        </a:xfrm>
      </p:grpSpPr>
      <p:sp>
        <p:nvSpPr>
          <p:cNvPr id="13" name="Parallelogramma 14">
            <a:extLst>
              <a:ext uri="{FF2B5EF4-FFF2-40B4-BE49-F238E27FC236}">
                <a16:creationId xmlns:a16="http://schemas.microsoft.com/office/drawing/2014/main" id="{F5AA8A10-E19C-430B-9D5D-8D12F92BFEC5}"/>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12" name="Rettangolo 11">
            <a:extLst>
              <a:ext uri="{FF2B5EF4-FFF2-40B4-BE49-F238E27FC236}">
                <a16:creationId xmlns:a16="http://schemas.microsoft.com/office/drawing/2014/main" id="{A7C93D4F-3003-4D58-9AFB-356A0F800F42}"/>
              </a:ext>
            </a:extLst>
          </p:cNvPr>
          <p:cNvSpPr/>
          <p:nvPr userDrawn="1"/>
        </p:nvSpPr>
        <p:spPr>
          <a:xfrm>
            <a:off x="4925679" y="3841"/>
            <a:ext cx="127212" cy="6858000"/>
          </a:xfrm>
          <a:prstGeom prst="rect">
            <a:avLst/>
          </a:prstGeom>
          <a:solidFill>
            <a:srgbClr val="F3E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C3F388D4-15DF-446A-91AA-72876CD48301}" type="datetime1">
              <a:rPr lang="it-IT" noProof="0" smtClean="0"/>
              <a:t>10/05/24</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2" name="Titolo 1"/>
          <p:cNvSpPr>
            <a:spLocks noGrp="1"/>
          </p:cNvSpPr>
          <p:nvPr>
            <p:ph type="ctrTitle"/>
          </p:nvPr>
        </p:nvSpPr>
        <p:spPr>
          <a:xfrm>
            <a:off x="6629400" y="758952"/>
            <a:ext cx="4526280" cy="3227514"/>
          </a:xfrm>
        </p:spPr>
        <p:txBody>
          <a:bodyPr rtlCol="0" anchor="b">
            <a:normAutofit/>
          </a:bodyPr>
          <a:lstStyle>
            <a:lvl1pPr algn="l">
              <a:lnSpc>
                <a:spcPct val="90000"/>
              </a:lnSpc>
              <a:defRPr sz="6000" b="1" spc="-50" baseline="0">
                <a:solidFill>
                  <a:srgbClr val="1E5082"/>
                </a:solidFill>
                <a:latin typeface="+mn-lt"/>
              </a:defRPr>
            </a:lvl1pPr>
          </a:lstStyle>
          <a:p>
            <a:pPr rtl="0"/>
            <a:r>
              <a:rPr lang="it-IT" noProof="0" dirty="0"/>
              <a:t>Fare clic per modificare lo stile del titolo dello schema</a:t>
            </a:r>
          </a:p>
        </p:txBody>
      </p:sp>
      <p:sp>
        <p:nvSpPr>
          <p:cNvPr id="3" name="Sottotitolo 2"/>
          <p:cNvSpPr>
            <a:spLocks noGrp="1"/>
          </p:cNvSpPr>
          <p:nvPr>
            <p:ph type="subTitle" idx="1"/>
          </p:nvPr>
        </p:nvSpPr>
        <p:spPr>
          <a:xfrm>
            <a:off x="6632171" y="4508500"/>
            <a:ext cx="4526280" cy="1279652"/>
          </a:xfrm>
        </p:spPr>
        <p:txBody>
          <a:bodyPr lIns="91440" rIns="91440" rtlCol="0">
            <a:normAutofit/>
          </a:bodyPr>
          <a:lstStyle>
            <a:lvl1pPr marL="0" indent="0" algn="l">
              <a:buNone/>
              <a:defRPr sz="2400" cap="all" spc="200" baseline="0">
                <a:solidFill>
                  <a:schemeClr val="tx1">
                    <a:lumMod val="75000"/>
                    <a:lumOff val="25000"/>
                  </a:schemeClr>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11" name="Rettangolo 10">
            <a:extLst>
              <a:ext uri="{FF2B5EF4-FFF2-40B4-BE49-F238E27FC236}">
                <a16:creationId xmlns:a16="http://schemas.microsoft.com/office/drawing/2014/main" id="{6D3E1BBA-670B-4CAE-B839-50ADB23DDBC6}"/>
              </a:ext>
            </a:extLst>
          </p:cNvPr>
          <p:cNvSpPr/>
          <p:nvPr userDrawn="1"/>
        </p:nvSpPr>
        <p:spPr>
          <a:xfrm>
            <a:off x="4838007" y="-1345"/>
            <a:ext cx="137546" cy="6858000"/>
          </a:xfrm>
          <a:prstGeom prst="rect">
            <a:avLst/>
          </a:prstGeom>
          <a:solidFill>
            <a:srgbClr val="E98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9" name="Immagine 8">
            <a:extLst>
              <a:ext uri="{FF2B5EF4-FFF2-40B4-BE49-F238E27FC236}">
                <a16:creationId xmlns:a16="http://schemas.microsoft.com/office/drawing/2014/main" id="{84640A8C-1E5C-F82E-982D-F5BE2053E4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91" y="0"/>
            <a:ext cx="4849398" cy="6858000"/>
          </a:xfrm>
          <a:prstGeom prst="rect">
            <a:avLst/>
          </a:prstGeom>
        </p:spPr>
      </p:pic>
    </p:spTree>
    <p:extLst>
      <p:ext uri="{BB962C8B-B14F-4D97-AF65-F5344CB8AC3E}">
        <p14:creationId xmlns:p14="http://schemas.microsoft.com/office/powerpoint/2010/main" val="66393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1346200"/>
            <a:ext cx="2448033" cy="4530725"/>
          </a:xfrm>
        </p:spPr>
        <p:txBody>
          <a:bodyPr vert="eaVert"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a:xfrm>
            <a:off x="1092200" y="1346200"/>
            <a:ext cx="7480300" cy="4530723"/>
          </a:xfrm>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AF33D6B0-F070-45C4-A472-19F432BE3932}"/>
              </a:ext>
            </a:extLst>
          </p:cNvPr>
          <p:cNvSpPr>
            <a:spLocks noGrp="1"/>
          </p:cNvSpPr>
          <p:nvPr>
            <p:ph type="dt" sz="half" idx="10"/>
          </p:nvPr>
        </p:nvSpPr>
        <p:spPr/>
        <p:txBody>
          <a:bodyPr rtlCol="0"/>
          <a:lstStyle/>
          <a:p>
            <a:pPr rtl="0"/>
            <a:fld id="{1C82CFE1-3316-4B70-89C0-454FCB2AAF53}" type="datetime1">
              <a:rPr lang="it-IT" noProof="0" smtClean="0"/>
              <a:t>10/05/24</a:t>
            </a:fld>
            <a:endParaRPr lang="it-IT" noProof="0" dirty="0"/>
          </a:p>
        </p:txBody>
      </p:sp>
      <p:sp>
        <p:nvSpPr>
          <p:cNvPr id="8" name="Segnaposto piè di pagina 7">
            <a:extLst>
              <a:ext uri="{FF2B5EF4-FFF2-40B4-BE49-F238E27FC236}">
                <a16:creationId xmlns:a16="http://schemas.microsoft.com/office/drawing/2014/main" id="{9975399F-DAB2-410D-967F-ED17E6F796E7}"/>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14" name="Rettangolo 13">
            <a:extLst>
              <a:ext uri="{FF2B5EF4-FFF2-40B4-BE49-F238E27FC236}">
                <a16:creationId xmlns:a16="http://schemas.microsoft.com/office/drawing/2014/main" id="{6B443CC6-CDCA-4595-ADAE-DCB961FF1A8E}"/>
              </a:ext>
            </a:extLst>
          </p:cNvPr>
          <p:cNvSpPr/>
          <p:nvPr userDrawn="1"/>
        </p:nvSpPr>
        <p:spPr>
          <a:xfrm rot="16200000">
            <a:off x="8871481" y="-14658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940687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74542C42-F0C8-417A-980A-09B6C1CD6C24}" type="datetime1">
              <a:rPr lang="it-IT" noProof="0" smtClean="0"/>
              <a:t>10/05/24</a:t>
            </a:fld>
            <a:endParaRPr lang="it-IT" noProof="0" dirty="0"/>
          </a:p>
        </p:txBody>
      </p:sp>
      <p:sp>
        <p:nvSpPr>
          <p:cNvPr id="8" name="Segnaposto piè di pagina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018278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estazione sezione">
    <p:bg>
      <p:bgPr>
        <a:solidFill>
          <a:schemeClr val="bg1"/>
        </a:solidFill>
        <a:effectLst/>
      </p:bgPr>
    </p:bg>
    <p:spTree>
      <p:nvGrpSpPr>
        <p:cNvPr id="1" name=""/>
        <p:cNvGrpSpPr/>
        <p:nvPr/>
      </p:nvGrpSpPr>
      <p:grpSpPr>
        <a:xfrm>
          <a:off x="0" y="0"/>
          <a:ext cx="0" cy="0"/>
          <a:chOff x="0" y="0"/>
          <a:chExt cx="0" cy="0"/>
        </a:xfrm>
      </p:grpSpPr>
      <p:sp>
        <p:nvSpPr>
          <p:cNvPr id="15" name="Parallelogramma 14">
            <a:extLst>
              <a:ext uri="{FF2B5EF4-FFF2-40B4-BE49-F238E27FC236}">
                <a16:creationId xmlns:a16="http://schemas.microsoft.com/office/drawing/2014/main" id="{98B82A56-7790-48EC-983D-AB8F703699B2}"/>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1D72669-6745-4AA0-A173-7F6CEB97CF08}" type="datetime1">
              <a:rPr lang="it-IT" noProof="0" smtClean="0"/>
              <a:t>10/05/24</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63119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2451099"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2641599" y="3746500"/>
            <a:ext cx="8331202" cy="1308100"/>
          </a:xfrm>
        </p:spPr>
        <p:txBody>
          <a:bodyPr rtlCol="0" anchor="b" anchorCtr="0">
            <a:noAutofit/>
          </a:bodyPr>
          <a:lstStyle>
            <a:lvl1pP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2641600" y="5219700"/>
            <a:ext cx="8331201" cy="586740"/>
          </a:xfrm>
        </p:spPr>
        <p:txBody>
          <a:bodyPr lIns="91440" rIns="91440" rtlCol="0" anchor="t" anchorCtr="0">
            <a:normAutofit/>
          </a:bodyPr>
          <a:lstStyle>
            <a:lvl1pPr marL="0" indent="0">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7528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59698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Intestazione della sezione">
    <p:bg>
      <p:bgPr>
        <a:solidFill>
          <a:schemeClr val="bg1"/>
        </a:solidFill>
        <a:effectLst/>
      </p:bgPr>
    </p:bg>
    <p:spTree>
      <p:nvGrpSpPr>
        <p:cNvPr id="1" name=""/>
        <p:cNvGrpSpPr/>
        <p:nvPr/>
      </p:nvGrpSpPr>
      <p:grpSpPr>
        <a:xfrm>
          <a:off x="0" y="0"/>
          <a:ext cx="0" cy="0"/>
          <a:chOff x="0" y="0"/>
          <a:chExt cx="0" cy="0"/>
        </a:xfrm>
      </p:grpSpPr>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81A99FD-A18D-4AC6-92B0-69E29E35743B}" type="datetime1">
              <a:rPr lang="it-IT" noProof="0" smtClean="0"/>
              <a:t>10/05/24</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1735138"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1930399" y="3746500"/>
            <a:ext cx="8331202" cy="1308100"/>
          </a:xfrm>
        </p:spPr>
        <p:txBody>
          <a:bodyPr rtlCol="0" anchor="b" anchorCtr="0">
            <a:noAutofit/>
          </a:bodyPr>
          <a:lstStyle>
            <a:lvl1pPr algn="ct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930400" y="5219700"/>
            <a:ext cx="8331201" cy="586740"/>
          </a:xfrm>
        </p:spPr>
        <p:txBody>
          <a:bodyPr lIns="91440" rIns="91440" rtlCol="0" anchor="t" anchorCtr="0">
            <a:normAutofit/>
          </a:bodyPr>
          <a:lstStyle>
            <a:lvl1pPr marL="0" indent="0" algn="ctr">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5369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766489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olo 7"/>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sz="half" idx="1"/>
          </p:nvPr>
        </p:nvSpPr>
        <p:spPr>
          <a:xfrm>
            <a:off x="1097280" y="2120900"/>
            <a:ext cx="4639736" cy="3748193"/>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contenuto 3"/>
          <p:cNvSpPr>
            <a:spLocks noGrp="1"/>
          </p:cNvSpPr>
          <p:nvPr>
            <p:ph sz="half" idx="2"/>
          </p:nvPr>
        </p:nvSpPr>
        <p:spPr>
          <a:xfrm>
            <a:off x="6515944" y="2120900"/>
            <a:ext cx="4639736" cy="3748194"/>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fld id="{43B79944-34CF-4A72-AC1B-909189585767}" type="datetime1">
              <a:rPr lang="it-IT" noProof="0" smtClean="0"/>
              <a:t>10/05/24</a:t>
            </a:fld>
            <a:endParaRPr lang="it-IT" noProof="0" dirty="0"/>
          </a:p>
        </p:txBody>
      </p:sp>
      <p:sp>
        <p:nvSpPr>
          <p:cNvPr id="9" name="Segnaposto piè di pagina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3387972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olo 9"/>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097280" y="2057400"/>
            <a:ext cx="4639736" cy="736282"/>
          </a:xfrm>
        </p:spPr>
        <p:txBody>
          <a:bodyPr lIns="91440" rIns="91440" rtlCol="0" anchor="ctr">
            <a:noAutofit/>
          </a:bodyPr>
          <a:lstStyle>
            <a:lvl1pPr marL="0" indent="0" algn="l">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p:cNvSpPr>
            <a:spLocks noGrp="1"/>
          </p:cNvSpPr>
          <p:nvPr>
            <p:ph sz="half" idx="2"/>
          </p:nvPr>
        </p:nvSpPr>
        <p:spPr>
          <a:xfrm>
            <a:off x="1186731" y="2958274"/>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testo 4"/>
          <p:cNvSpPr>
            <a:spLocks noGrp="1"/>
          </p:cNvSpPr>
          <p:nvPr>
            <p:ph type="body" sz="quarter" idx="3"/>
          </p:nvPr>
        </p:nvSpPr>
        <p:spPr>
          <a:xfrm>
            <a:off x="6515944" y="2057400"/>
            <a:ext cx="4639736" cy="736282"/>
          </a:xfrm>
        </p:spPr>
        <p:txBody>
          <a:bodyPr lIns="91440" rIns="91440" rtlCol="0" anchor="ctr">
            <a:noAutofit/>
          </a:bodyPr>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Segnaposto contenuto 5"/>
          <p:cNvSpPr>
            <a:spLocks noGrp="1"/>
          </p:cNvSpPr>
          <p:nvPr>
            <p:ph sz="quarter" idx="4"/>
          </p:nvPr>
        </p:nvSpPr>
        <p:spPr>
          <a:xfrm>
            <a:off x="6605395" y="2958273"/>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fld id="{AAAF3A87-C769-4508-A602-98056DD906C2}" type="datetime1">
              <a:rPr lang="it-IT" noProof="0" smtClean="0"/>
              <a:t>10/05/24</a:t>
            </a:fld>
            <a:endParaRPr lang="it-IT" noProof="0" dirty="0"/>
          </a:p>
        </p:txBody>
      </p:sp>
      <p:sp>
        <p:nvSpPr>
          <p:cNvPr id="11" name="Segnaposto piè di pagina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r>
              <a:rPr lang="it-IT" noProof="0" dirty="0"/>
              <a:t>Piè di pagina</a:t>
            </a:r>
          </a:p>
        </p:txBody>
      </p:sp>
      <p:sp>
        <p:nvSpPr>
          <p:cNvPr id="12" name="Segnaposto numero diapositiva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19594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6" name="Segnaposto data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fld id="{5F1DB439-C8A9-45DF-AFF2-9EFA3E72C152}" type="datetime1">
              <a:rPr lang="it-IT" noProof="0" smtClean="0"/>
              <a:t>10/05/24</a:t>
            </a:fld>
            <a:endParaRPr lang="it-IT" noProof="0" dirty="0"/>
          </a:p>
        </p:txBody>
      </p:sp>
      <p:sp>
        <p:nvSpPr>
          <p:cNvPr id="7" name="Segnaposto piè di pagina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r>
              <a:rPr lang="it-IT" noProof="0" dirty="0"/>
              <a:t>Piè di pagina</a:t>
            </a:r>
          </a:p>
        </p:txBody>
      </p:sp>
      <p:sp>
        <p:nvSpPr>
          <p:cNvPr id="8" name="Segnaposto numero diapositiva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1180013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6" name="Parallelogramma 14">
            <a:extLst>
              <a:ext uri="{FF2B5EF4-FFF2-40B4-BE49-F238E27FC236}">
                <a16:creationId xmlns:a16="http://schemas.microsoft.com/office/drawing/2014/main" id="{AF082EE3-41AA-4817-A1CC-C33DDB8F675F}"/>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piè di pagina 2">
            <a:extLst>
              <a:ext uri="{FF2B5EF4-FFF2-40B4-BE49-F238E27FC236}">
                <a16:creationId xmlns:a16="http://schemas.microsoft.com/office/drawing/2014/main" id="{05915714-6BBA-4593-8591-4E26F7D58D9F}"/>
              </a:ext>
            </a:extLst>
          </p:cNvPr>
          <p:cNvSpPr>
            <a:spLocks noGrp="1"/>
          </p:cNvSpPr>
          <p:nvPr>
            <p:ph type="ftr" sz="quarter" idx="11"/>
          </p:nvPr>
        </p:nvSpPr>
        <p:spPr>
          <a:xfrm>
            <a:off x="216130" y="6446838"/>
            <a:ext cx="4846321" cy="365125"/>
          </a:xfrm>
        </p:spPr>
        <p:txBody>
          <a:bodyPr rtlCol="0"/>
          <a:lstStyle>
            <a:lvl1pPr>
              <a:defRPr>
                <a:solidFill>
                  <a:schemeClr val="tx1">
                    <a:lumMod val="75000"/>
                    <a:lumOff val="25000"/>
                  </a:schemeClr>
                </a:solidFill>
              </a:defRPr>
            </a:lvl1pPr>
          </a:lstStyle>
          <a:p>
            <a:endParaRPr lang="it-IT" dirty="0"/>
          </a:p>
        </p:txBody>
      </p:sp>
    </p:spTree>
    <p:extLst>
      <p:ext uri="{BB962C8B-B14F-4D97-AF65-F5344CB8AC3E}">
        <p14:creationId xmlns:p14="http://schemas.microsoft.com/office/powerpoint/2010/main" val="3010507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Parallelogramma 14">
            <a:extLst>
              <a:ext uri="{FF2B5EF4-FFF2-40B4-BE49-F238E27FC236}">
                <a16:creationId xmlns:a16="http://schemas.microsoft.com/office/drawing/2014/main" id="{D20796F3-5674-4AF5-9623-575731F82E52}"/>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Segnaposto titolo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it-IT" noProof="0" dirty="0"/>
              <a:t>Fare clic per modificare lo stile del titolo dello schema</a:t>
            </a:r>
          </a:p>
        </p:txBody>
      </p:sp>
      <p:sp>
        <p:nvSpPr>
          <p:cNvPr id="3" name="Segnaposto testo 2"/>
          <p:cNvSpPr>
            <a:spLocks noGrp="1"/>
          </p:cNvSpPr>
          <p:nvPr>
            <p:ph type="body" idx="1"/>
          </p:nvPr>
        </p:nvSpPr>
        <p:spPr>
          <a:xfrm>
            <a:off x="1216548" y="2108201"/>
            <a:ext cx="10058400" cy="3760891"/>
          </a:xfrm>
          <a:prstGeom prst="rect">
            <a:avLst/>
          </a:prstGeom>
        </p:spPr>
        <p:txBody>
          <a:bodyPr vert="horz" lIns="0" tIns="45720" rIns="0" bIns="45720" rtlCol="0">
            <a:normAutofit/>
          </a:body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2"/>
          </p:nvPr>
        </p:nvSpPr>
        <p:spPr>
          <a:xfrm>
            <a:off x="6834126" y="6446838"/>
            <a:ext cx="258485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2CA46E8E-89D0-493E-ABBF-B63A9C819C41}" type="datetime1">
              <a:rPr lang="it-IT" noProof="0" smtClean="0"/>
              <a:t>10/05/24</a:t>
            </a:fld>
            <a:endParaRPr lang="it-IT" noProof="0" dirty="0"/>
          </a:p>
        </p:txBody>
      </p:sp>
      <p:sp>
        <p:nvSpPr>
          <p:cNvPr id="5" name="Segnaposto piè di pagina 4"/>
          <p:cNvSpPr>
            <a:spLocks noGrp="1"/>
          </p:cNvSpPr>
          <p:nvPr>
            <p:ph type="ftr" sz="quarter" idx="3"/>
          </p:nvPr>
        </p:nvSpPr>
        <p:spPr>
          <a:xfrm>
            <a:off x="1097279" y="6446838"/>
            <a:ext cx="4846321" cy="365125"/>
          </a:xfrm>
          <a:prstGeom prst="rect">
            <a:avLst/>
          </a:prstGeom>
        </p:spPr>
        <p:txBody>
          <a:bodyPr vert="horz" lIns="91440" tIns="45720" rIns="91440" bIns="45720" rtlCol="0" anchor="ctr"/>
          <a:lstStyle>
            <a:lvl1pPr algn="l">
              <a:defRPr sz="900" cap="all" baseline="0">
                <a:solidFill>
                  <a:schemeClr val="tx1">
                    <a:lumMod val="75000"/>
                    <a:lumOff val="25000"/>
                  </a:schemeClr>
                </a:solidFill>
              </a:defRPr>
            </a:lvl1pPr>
          </a:lstStyle>
          <a:p>
            <a:pPr rtl="0"/>
            <a:r>
              <a:rPr lang="it-IT" noProof="0" dirty="0"/>
              <a:t>Piè di pagina</a:t>
            </a:r>
          </a:p>
        </p:txBody>
      </p:sp>
      <p:sp>
        <p:nvSpPr>
          <p:cNvPr id="6" name="Segnaposto numero diapositiva 5"/>
          <p:cNvSpPr>
            <a:spLocks noGrp="1"/>
          </p:cNvSpPr>
          <p:nvPr>
            <p:ph type="sldNum" sz="quarter" idx="4"/>
          </p:nvPr>
        </p:nvSpPr>
        <p:spPr>
          <a:xfrm>
            <a:off x="10375670" y="6446838"/>
            <a:ext cx="780010" cy="365125"/>
          </a:xfrm>
          <a:prstGeom prst="rect">
            <a:avLst/>
          </a:prstGeom>
        </p:spPr>
        <p:txBody>
          <a:bodyPr vert="horz" lIns="91440" tIns="45720" rIns="91440" bIns="45720" rtlCol="0" anchor="ctr"/>
          <a:lstStyle>
            <a:lvl1pPr algn="r">
              <a:defRPr sz="1050">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8" name="Rettangolo 7">
            <a:extLst>
              <a:ext uri="{FF2B5EF4-FFF2-40B4-BE49-F238E27FC236}">
                <a16:creationId xmlns:a16="http://schemas.microsoft.com/office/drawing/2014/main" id="{0F25E55C-1C16-46C6-B789-A4B2BCEF8F86}"/>
              </a:ext>
            </a:extLst>
          </p:cNvPr>
          <p:cNvSpPr/>
          <p:nvPr userDrawn="1"/>
        </p:nvSpPr>
        <p:spPr>
          <a:xfrm>
            <a:off x="0" y="1011981"/>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1690285712"/>
      </p:ext>
    </p:extLst>
  </p:cSld>
  <p:clrMap bg1="lt1" tx1="dk1" bg2="lt2" tx2="dk2" accent1="accent1" accent2="accent2" accent3="accent3" accent4="accent4" accent5="accent5" accent6="accent6" hlink="hlink" folHlink="folHlink"/>
  <p:sldLayoutIdLst>
    <p:sldLayoutId id="2147483706" r:id="rId1"/>
    <p:sldLayoutId id="2147483718" r:id="rId2"/>
    <p:sldLayoutId id="2147483707" r:id="rId3"/>
    <p:sldLayoutId id="2147483708" r:id="rId4"/>
    <p:sldLayoutId id="2147483719" r:id="rId5"/>
    <p:sldLayoutId id="2147483709" r:id="rId6"/>
    <p:sldLayoutId id="2147483716" r:id="rId7"/>
    <p:sldLayoutId id="2147483710" r:id="rId8"/>
    <p:sldLayoutId id="2147483711" r:id="rId9"/>
    <p:sldLayoutId id="2147483712" r:id="rId10"/>
    <p:sldLayoutId id="2147483727" r:id="rId11"/>
    <p:sldLayoutId id="2147483720" r:id="rId12"/>
    <p:sldLayoutId id="2147483721" r:id="rId13"/>
    <p:sldLayoutId id="2147483725" r:id="rId14"/>
    <p:sldLayoutId id="2147483726" r:id="rId15"/>
    <p:sldLayoutId id="2147483722" r:id="rId16"/>
    <p:sldLayoutId id="2147483723" r:id="rId17"/>
    <p:sldLayoutId id="2147483715" r:id="rId18"/>
    <p:sldLayoutId id="2147483713" r:id="rId19"/>
    <p:sldLayoutId id="2147483714" r:id="rId20"/>
  </p:sldLayoutIdLst>
  <p:hf sldNum="0" hdr="0" ftr="0" dt="0"/>
  <p:txStyles>
    <p:title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p:titleStyle>
    <p:body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userDrawn="1">
          <p15:clr>
            <a:srgbClr val="F26B43"/>
          </p15:clr>
        </p15:guide>
        <p15:guide id="2" pos="688" userDrawn="1">
          <p15:clr>
            <a:srgbClr val="F26B43"/>
          </p15:clr>
        </p15:guide>
        <p15:guide id="3" pos="7038" userDrawn="1">
          <p15:clr>
            <a:srgbClr val="F26B43"/>
          </p15:clr>
        </p15:guide>
        <p15:guide id="4" orient="horz" pos="3702" userDrawn="1">
          <p15:clr>
            <a:srgbClr val="F26B43"/>
          </p15:clr>
        </p15:guide>
        <p15:guide id="5" orient="horz" pos="406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3.tmp"/></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tmp"/><Relationship Id="rId1" Type="http://schemas.openxmlformats.org/officeDocument/2006/relationships/slideLayout" Target="../slideLayouts/slideLayout9.xml"/><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chart" Target="../charts/chart1.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oleObject" Target="../embeddings/oleObject1.bin"/><Relationship Id="rId1" Type="http://schemas.openxmlformats.org/officeDocument/2006/relationships/slideLayout" Target="../slideLayouts/slideLayout9.xml"/><Relationship Id="rId5" Type="http://schemas.openxmlformats.org/officeDocument/2006/relationships/image" Target="../media/image2.png"/><Relationship Id="rId4" Type="http://schemas.openxmlformats.org/officeDocument/2006/relationships/image" Target="../media/image19.emf"/></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1.tmp"/><Relationship Id="rId7" Type="http://schemas.openxmlformats.org/officeDocument/2006/relationships/image" Target="../media/image2.png"/><Relationship Id="rId2" Type="http://schemas.openxmlformats.org/officeDocument/2006/relationships/image" Target="../media/image20.tmp"/><Relationship Id="rId1" Type="http://schemas.openxmlformats.org/officeDocument/2006/relationships/slideLayout" Target="../slideLayouts/slideLayout9.xml"/><Relationship Id="rId6" Type="http://schemas.openxmlformats.org/officeDocument/2006/relationships/image" Target="../media/image23.jpg"/><Relationship Id="rId5" Type="http://schemas.openxmlformats.org/officeDocument/2006/relationships/image" Target="../media/image22.wmf"/><Relationship Id="rId4" Type="http://schemas.openxmlformats.org/officeDocument/2006/relationships/oleObject" Target="../embeddings/oleObject2.bin"/></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31.tmp"/><Relationship Id="rId4" Type="http://schemas.openxmlformats.org/officeDocument/2006/relationships/image" Target="../media/image30.tmp"/></Relationships>
</file>

<file path=ppt/slides/_rels/slide21.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image" Target="../media/image32.tmp"/><Relationship Id="rId1" Type="http://schemas.openxmlformats.org/officeDocument/2006/relationships/slideLayout" Target="../slideLayouts/slideLayout9.xml"/><Relationship Id="rId5" Type="http://schemas.openxmlformats.org/officeDocument/2006/relationships/image" Target="../media/image2.png"/><Relationship Id="rId4" Type="http://schemas.openxmlformats.org/officeDocument/2006/relationships/image" Target="../media/image34.tmp"/></Relationships>
</file>

<file path=ppt/slides/_rels/slide22.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image" Target="../media/image35.tmp"/><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9.xml"/><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9.tmp"/><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a:xfrm>
            <a:off x="5410449" y="2349500"/>
            <a:ext cx="5521408" cy="1789918"/>
          </a:xfrm>
        </p:spPr>
        <p:txBody>
          <a:bodyPr>
            <a:noAutofit/>
          </a:bodyPr>
          <a:lstStyle/>
          <a:p>
            <a:pPr algn="ctr"/>
            <a:r>
              <a:rPr lang="it-IT" sz="4400" dirty="0">
                <a:latin typeface="Verdana" panose="020B0604030504040204" pitchFamily="34" charset="0"/>
                <a:ea typeface="Verdana" panose="020B0604030504040204" pitchFamily="34" charset="0"/>
                <a:cs typeface="Verdana" panose="020B0604030504040204" pitchFamily="34" charset="0"/>
              </a:rPr>
              <a:t>COME DIAGNOSTICARE IL GERD DOPO CHIRURGIA</a:t>
            </a:r>
          </a:p>
        </p:txBody>
      </p:sp>
      <p:sp>
        <p:nvSpPr>
          <p:cNvPr id="4" name="Sottotitolo 3">
            <a:extLst>
              <a:ext uri="{FF2B5EF4-FFF2-40B4-BE49-F238E27FC236}">
                <a16:creationId xmlns:a16="http://schemas.microsoft.com/office/drawing/2014/main" id="{91A9603A-D223-47EF-B35B-86424F3280CA}"/>
              </a:ext>
            </a:extLst>
          </p:cNvPr>
          <p:cNvSpPr>
            <a:spLocks noGrp="1"/>
          </p:cNvSpPr>
          <p:nvPr>
            <p:ph type="subTitle" idx="1"/>
          </p:nvPr>
        </p:nvSpPr>
        <p:spPr>
          <a:xfrm>
            <a:off x="6646545" y="5096846"/>
            <a:ext cx="4526280" cy="1279652"/>
          </a:xfrm>
        </p:spPr>
        <p:txBody>
          <a:bodyPr>
            <a:normAutofit fontScale="85000" lnSpcReduction="10000"/>
          </a:bodyPr>
          <a:lstStyle/>
          <a:p>
            <a:r>
              <a:rPr lang="it-IT" sz="2800" b="1" dirty="0">
                <a:solidFill>
                  <a:srgbClr val="FFC000"/>
                </a:solidFill>
                <a:latin typeface="Verdana" panose="020B0604030504040204" pitchFamily="34" charset="0"/>
                <a:ea typeface="Verdana" panose="020B0604030504040204" pitchFamily="34" charset="0"/>
                <a:cs typeface="Verdana" panose="020B0604030504040204" pitchFamily="34" charset="0"/>
              </a:rPr>
              <a:t>Prof PAOLA IOVINO</a:t>
            </a:r>
          </a:p>
          <a:p>
            <a:r>
              <a:rPr lang="it-IT" sz="1900" b="1" dirty="0">
                <a:solidFill>
                  <a:srgbClr val="FFC000"/>
                </a:solidFill>
                <a:latin typeface="Verdana" panose="020B0604030504040204" pitchFamily="34" charset="0"/>
                <a:ea typeface="Verdana" panose="020B0604030504040204" pitchFamily="34" charset="0"/>
                <a:cs typeface="Verdana" panose="020B0604030504040204" pitchFamily="34" charset="0"/>
              </a:rPr>
              <a:t>Gastroenterologia</a:t>
            </a:r>
          </a:p>
          <a:p>
            <a:pPr algn="r"/>
            <a:r>
              <a:rPr lang="it-IT" sz="1900" b="1" dirty="0">
                <a:solidFill>
                  <a:srgbClr val="FFC000"/>
                </a:solidFill>
                <a:latin typeface="Verdana" panose="020B0604030504040204" pitchFamily="34" charset="0"/>
                <a:ea typeface="Verdana" panose="020B0604030504040204" pitchFamily="34" charset="0"/>
                <a:cs typeface="Verdana" panose="020B0604030504040204" pitchFamily="34" charset="0"/>
              </a:rPr>
              <a:t>Università di Salerno</a:t>
            </a:r>
          </a:p>
        </p:txBody>
      </p:sp>
      <p:pic>
        <p:nvPicPr>
          <p:cNvPr id="5" name="Immagine 4" descr="Immagine che contiene schizzo, disegno al tratto&#10;&#10;Descrizione generata automaticamente">
            <a:extLst>
              <a:ext uri="{FF2B5EF4-FFF2-40B4-BE49-F238E27FC236}">
                <a16:creationId xmlns:a16="http://schemas.microsoft.com/office/drawing/2014/main" id="{E6530CB2-EAB3-062C-B39A-83F40C6FEFAC}"/>
              </a:ext>
            </a:extLst>
          </p:cNvPr>
          <p:cNvPicPr>
            <a:picLocks noChangeAspect="1"/>
          </p:cNvPicPr>
          <p:nvPr/>
        </p:nvPicPr>
        <p:blipFill rotWithShape="1">
          <a:blip r:embed="rId2">
            <a:extLst>
              <a:ext uri="{28A0092B-C50C-407E-A947-70E740481C1C}">
                <a14:useLocalDpi xmlns:a14="http://schemas.microsoft.com/office/drawing/2010/main" val="0"/>
              </a:ext>
            </a:extLst>
          </a:blip>
          <a:srcRect l="-17085"/>
          <a:stretch/>
        </p:blipFill>
        <p:spPr>
          <a:xfrm>
            <a:off x="10678742" y="296863"/>
            <a:ext cx="1547578" cy="1095209"/>
          </a:xfrm>
          <a:prstGeom prst="rect">
            <a:avLst/>
          </a:prstGeom>
        </p:spPr>
      </p:pic>
      <p:pic>
        <p:nvPicPr>
          <p:cNvPr id="7" name="Immagine 6" descr="Immagine che contiene simbolo, emblema, cresta&#10;&#10;Descrizione generata automaticamente">
            <a:extLst>
              <a:ext uri="{FF2B5EF4-FFF2-40B4-BE49-F238E27FC236}">
                <a16:creationId xmlns:a16="http://schemas.microsoft.com/office/drawing/2014/main" id="{10530967-FD47-716C-F432-D4E4E4F002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1956" y="5876925"/>
            <a:ext cx="584200" cy="609600"/>
          </a:xfrm>
          <a:prstGeom prst="rect">
            <a:avLst/>
          </a:prstGeom>
        </p:spPr>
      </p:pic>
      <p:pic>
        <p:nvPicPr>
          <p:cNvPr id="2" name="Immagine 1" descr="Immagine che contiene schizzo, disegno al tratto&#10;&#10;Descrizione generata automaticamente">
            <a:extLst>
              <a:ext uri="{FF2B5EF4-FFF2-40B4-BE49-F238E27FC236}">
                <a16:creationId xmlns:a16="http://schemas.microsoft.com/office/drawing/2014/main" id="{E1FE92F4-0E37-A5DA-68E3-EBD2C299FD17}"/>
              </a:ext>
            </a:extLst>
          </p:cNvPr>
          <p:cNvPicPr>
            <a:picLocks noChangeAspect="1"/>
          </p:cNvPicPr>
          <p:nvPr/>
        </p:nvPicPr>
        <p:blipFill rotWithShape="1">
          <a:blip r:embed="rId2">
            <a:extLst>
              <a:ext uri="{28A0092B-C50C-407E-A947-70E740481C1C}">
                <a14:useLocalDpi xmlns:a14="http://schemas.microsoft.com/office/drawing/2010/main" val="0"/>
              </a:ext>
            </a:extLst>
          </a:blip>
          <a:srcRect l="-17085"/>
          <a:stretch/>
        </p:blipFill>
        <p:spPr>
          <a:xfrm>
            <a:off x="10889907" y="296863"/>
            <a:ext cx="1160684" cy="821407"/>
          </a:xfrm>
          <a:prstGeom prst="rect">
            <a:avLst/>
          </a:prstGeom>
        </p:spPr>
      </p:pic>
    </p:spTree>
    <p:extLst>
      <p:ext uri="{BB962C8B-B14F-4D97-AF65-F5344CB8AC3E}">
        <p14:creationId xmlns:p14="http://schemas.microsoft.com/office/powerpoint/2010/main" val="2141766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Connettore 2 17">
            <a:extLst>
              <a:ext uri="{FF2B5EF4-FFF2-40B4-BE49-F238E27FC236}">
                <a16:creationId xmlns:a16="http://schemas.microsoft.com/office/drawing/2014/main" id="{651E6740-DA6F-42F6-A4F7-E272C6F9F162}"/>
              </a:ext>
            </a:extLst>
          </p:cNvPr>
          <p:cNvCxnSpPr>
            <a:cxnSpLocks/>
          </p:cNvCxnSpPr>
          <p:nvPr/>
        </p:nvCxnSpPr>
        <p:spPr>
          <a:xfrm>
            <a:off x="6373916" y="3712909"/>
            <a:ext cx="153576" cy="11867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ttore 2 18">
            <a:extLst>
              <a:ext uri="{FF2B5EF4-FFF2-40B4-BE49-F238E27FC236}">
                <a16:creationId xmlns:a16="http://schemas.microsoft.com/office/drawing/2014/main" id="{74221D94-8545-4425-A8ED-C0A2493E5411}"/>
              </a:ext>
            </a:extLst>
          </p:cNvPr>
          <p:cNvCxnSpPr>
            <a:cxnSpLocks/>
          </p:cNvCxnSpPr>
          <p:nvPr/>
        </p:nvCxnSpPr>
        <p:spPr>
          <a:xfrm>
            <a:off x="7421049" y="3315258"/>
            <a:ext cx="143962" cy="143806"/>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ttore 2 20">
            <a:extLst>
              <a:ext uri="{FF2B5EF4-FFF2-40B4-BE49-F238E27FC236}">
                <a16:creationId xmlns:a16="http://schemas.microsoft.com/office/drawing/2014/main" id="{6D13421A-94FC-4092-B57A-1B0F6C439E99}"/>
              </a:ext>
            </a:extLst>
          </p:cNvPr>
          <p:cNvCxnSpPr>
            <a:cxnSpLocks/>
          </p:cNvCxnSpPr>
          <p:nvPr/>
        </p:nvCxnSpPr>
        <p:spPr>
          <a:xfrm flipH="1" flipV="1">
            <a:off x="7442637" y="3637406"/>
            <a:ext cx="136275" cy="125418"/>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 name="CasellaDiTesto 3">
            <a:extLst>
              <a:ext uri="{FF2B5EF4-FFF2-40B4-BE49-F238E27FC236}">
                <a16:creationId xmlns:a16="http://schemas.microsoft.com/office/drawing/2014/main" id="{0751C23E-A8F8-FFC4-4FFC-E21163C5EDA2}"/>
              </a:ext>
            </a:extLst>
          </p:cNvPr>
          <p:cNvSpPr txBox="1"/>
          <p:nvPr/>
        </p:nvSpPr>
        <p:spPr>
          <a:xfrm>
            <a:off x="184840" y="6334780"/>
            <a:ext cx="1950720" cy="523220"/>
          </a:xfrm>
          <a:prstGeom prst="rect">
            <a:avLst/>
          </a:prstGeom>
          <a:noFill/>
        </p:spPr>
        <p:txBody>
          <a:bodyPr wrap="square" rtlCol="0">
            <a:spAutoFit/>
          </a:bodyPr>
          <a:lstStyle/>
          <a:p>
            <a:r>
              <a:rPr lang="it-IT" sz="1400" b="1" dirty="0">
                <a:solidFill>
                  <a:schemeClr val="bg1"/>
                </a:solidFill>
              </a:rPr>
              <a:t>Sugano et al.</a:t>
            </a:r>
          </a:p>
          <a:p>
            <a:r>
              <a:rPr lang="it-IT" sz="1400" b="1" dirty="0">
                <a:solidFill>
                  <a:schemeClr val="bg1"/>
                </a:solidFill>
              </a:rPr>
              <a:t> Gut, 2022</a:t>
            </a:r>
          </a:p>
        </p:txBody>
      </p:sp>
      <p:sp>
        <p:nvSpPr>
          <p:cNvPr id="5" name="CasellaDiTesto 4">
            <a:extLst>
              <a:ext uri="{FF2B5EF4-FFF2-40B4-BE49-F238E27FC236}">
                <a16:creationId xmlns:a16="http://schemas.microsoft.com/office/drawing/2014/main" id="{D63D8454-E8A7-969D-39FF-F2924BA46CE2}"/>
              </a:ext>
            </a:extLst>
          </p:cNvPr>
          <p:cNvSpPr txBox="1"/>
          <p:nvPr/>
        </p:nvSpPr>
        <p:spPr>
          <a:xfrm>
            <a:off x="387627" y="3180144"/>
            <a:ext cx="11188147" cy="1754326"/>
          </a:xfrm>
          <a:prstGeom prst="rect">
            <a:avLst/>
          </a:prstGeom>
          <a:noFill/>
        </p:spPr>
        <p:txBody>
          <a:bodyPr wrap="square">
            <a:spAutoFit/>
          </a:bodyPr>
          <a:lstStyle/>
          <a:p>
            <a:pPr marL="285750" indent="-285750" algn="just">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EGD should be undertaken routinely for all patients after bariatric surgery at 1 year and then every 2– 3 years for patients who have undergone LSG or OAGB to enable early detection of Barrett’s esophagus or upper GI malignancy until more data is available to confirm the incidence of these cancers in practice. </a:t>
            </a:r>
          </a:p>
          <a:p>
            <a:pPr algn="just"/>
            <a:endParaRPr lang="en-US" dirty="0">
              <a:latin typeface="Verdana" panose="020B0604030504040204" pitchFamily="34" charset="0"/>
              <a:ea typeface="Verdana" panose="020B0604030504040204" pitchFamily="34" charset="0"/>
              <a:cs typeface="Verdana" panose="020B0604030504040204" pitchFamily="34" charset="0"/>
            </a:endParaRPr>
          </a:p>
          <a:p>
            <a:pPr marL="285750" indent="-285750" algn="just">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EGD should be performed following AGB and RYGB on the basis of upper GI symptoms</a:t>
            </a:r>
            <a:endParaRPr lang="it-IT" dirty="0">
              <a:latin typeface="Verdana" panose="020B0604030504040204" pitchFamily="34" charset="0"/>
              <a:ea typeface="Verdana" panose="020B0604030504040204" pitchFamily="34" charset="0"/>
              <a:cs typeface="Verdana" panose="020B0604030504040204" pitchFamily="34" charset="0"/>
            </a:endParaRPr>
          </a:p>
        </p:txBody>
      </p:sp>
      <p:pic>
        <p:nvPicPr>
          <p:cNvPr id="7" name="Immagine 6">
            <a:extLst>
              <a:ext uri="{FF2B5EF4-FFF2-40B4-BE49-F238E27FC236}">
                <a16:creationId xmlns:a16="http://schemas.microsoft.com/office/drawing/2014/main" id="{37ED128D-1702-55EC-8030-9AB732455CE5}"/>
              </a:ext>
            </a:extLst>
          </p:cNvPr>
          <p:cNvPicPr>
            <a:picLocks noChangeAspect="1"/>
          </p:cNvPicPr>
          <p:nvPr/>
        </p:nvPicPr>
        <p:blipFill rotWithShape="1">
          <a:blip r:embed="rId3">
            <a:extLst>
              <a:ext uri="{28A0092B-C50C-407E-A947-70E740481C1C}">
                <a14:useLocalDpi xmlns:a14="http://schemas.microsoft.com/office/drawing/2010/main" val="0"/>
              </a:ext>
            </a:extLst>
          </a:blip>
          <a:srcRect l="16223" t="24169" r="23477" b="43337"/>
          <a:stretch/>
        </p:blipFill>
        <p:spPr>
          <a:xfrm>
            <a:off x="2017643" y="190992"/>
            <a:ext cx="7404947" cy="2527015"/>
          </a:xfrm>
          <a:prstGeom prst="rect">
            <a:avLst/>
          </a:prstGeom>
        </p:spPr>
      </p:pic>
      <p:pic>
        <p:nvPicPr>
          <p:cNvPr id="2" name="Immagine 1" descr="Immagine che contiene schizzo, disegno al tratto&#10;&#10;Descrizione generata automaticamente">
            <a:extLst>
              <a:ext uri="{FF2B5EF4-FFF2-40B4-BE49-F238E27FC236}">
                <a16:creationId xmlns:a16="http://schemas.microsoft.com/office/drawing/2014/main" id="{7E716460-7AD6-E712-7371-CD069E330EAA}"/>
              </a:ext>
            </a:extLst>
          </p:cNvPr>
          <p:cNvPicPr>
            <a:picLocks noChangeAspect="1"/>
          </p:cNvPicPr>
          <p:nvPr/>
        </p:nvPicPr>
        <p:blipFill rotWithShape="1">
          <a:blip r:embed="rId4">
            <a:extLst>
              <a:ext uri="{28A0092B-C50C-407E-A947-70E740481C1C}">
                <a14:useLocalDpi xmlns:a14="http://schemas.microsoft.com/office/drawing/2010/main" val="0"/>
              </a:ext>
            </a:extLst>
          </a:blip>
          <a:srcRect l="-17085"/>
          <a:stretch/>
        </p:blipFill>
        <p:spPr>
          <a:xfrm>
            <a:off x="10889907" y="296863"/>
            <a:ext cx="1160684" cy="821407"/>
          </a:xfrm>
          <a:prstGeom prst="rect">
            <a:avLst/>
          </a:prstGeom>
        </p:spPr>
      </p:pic>
      <p:pic>
        <p:nvPicPr>
          <p:cNvPr id="3" name="Immagine 2" descr="Immagine che contiene simbolo, emblema, cresta&#10;&#10;Descrizione generata automaticamente">
            <a:extLst>
              <a:ext uri="{FF2B5EF4-FFF2-40B4-BE49-F238E27FC236}">
                <a16:creationId xmlns:a16="http://schemas.microsoft.com/office/drawing/2014/main" id="{9A32DF1E-9FAB-BC25-24CB-BEB63A5D72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903" y="508670"/>
            <a:ext cx="584200" cy="609600"/>
          </a:xfrm>
          <a:prstGeom prst="rect">
            <a:avLst/>
          </a:prstGeom>
        </p:spPr>
      </p:pic>
      <p:sp>
        <p:nvSpPr>
          <p:cNvPr id="6" name="CasellaDiTesto 5">
            <a:extLst>
              <a:ext uri="{FF2B5EF4-FFF2-40B4-BE49-F238E27FC236}">
                <a16:creationId xmlns:a16="http://schemas.microsoft.com/office/drawing/2014/main" id="{DAD3A0E9-5340-177E-D60F-9561F6BD1575}"/>
              </a:ext>
            </a:extLst>
          </p:cNvPr>
          <p:cNvSpPr txBox="1"/>
          <p:nvPr/>
        </p:nvSpPr>
        <p:spPr>
          <a:xfrm>
            <a:off x="9833113" y="5876925"/>
            <a:ext cx="652743" cy="369332"/>
          </a:xfrm>
          <a:prstGeom prst="rect">
            <a:avLst/>
          </a:prstGeom>
          <a:noFill/>
        </p:spPr>
        <p:txBody>
          <a:bodyPr wrap="none" rtlCol="0">
            <a:spAutoFit/>
          </a:bodyPr>
          <a:lstStyle/>
          <a:p>
            <a:r>
              <a:rPr lang="it-IT" b="1" dirty="0"/>
              <a:t>2020</a:t>
            </a:r>
          </a:p>
        </p:txBody>
      </p:sp>
    </p:spTree>
    <p:extLst>
      <p:ext uri="{BB962C8B-B14F-4D97-AF65-F5344CB8AC3E}">
        <p14:creationId xmlns:p14="http://schemas.microsoft.com/office/powerpoint/2010/main" val="3012523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Connettore 2 17">
            <a:extLst>
              <a:ext uri="{FF2B5EF4-FFF2-40B4-BE49-F238E27FC236}">
                <a16:creationId xmlns:a16="http://schemas.microsoft.com/office/drawing/2014/main" id="{651E6740-DA6F-42F6-A4F7-E272C6F9F162}"/>
              </a:ext>
            </a:extLst>
          </p:cNvPr>
          <p:cNvCxnSpPr>
            <a:cxnSpLocks/>
          </p:cNvCxnSpPr>
          <p:nvPr/>
        </p:nvCxnSpPr>
        <p:spPr>
          <a:xfrm>
            <a:off x="6373916" y="3712909"/>
            <a:ext cx="153576" cy="11867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ttore 2 18">
            <a:extLst>
              <a:ext uri="{FF2B5EF4-FFF2-40B4-BE49-F238E27FC236}">
                <a16:creationId xmlns:a16="http://schemas.microsoft.com/office/drawing/2014/main" id="{74221D94-8545-4425-A8ED-C0A2493E5411}"/>
              </a:ext>
            </a:extLst>
          </p:cNvPr>
          <p:cNvCxnSpPr>
            <a:cxnSpLocks/>
          </p:cNvCxnSpPr>
          <p:nvPr/>
        </p:nvCxnSpPr>
        <p:spPr>
          <a:xfrm>
            <a:off x="7421049" y="3315258"/>
            <a:ext cx="143962" cy="143806"/>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ttore 2 20">
            <a:extLst>
              <a:ext uri="{FF2B5EF4-FFF2-40B4-BE49-F238E27FC236}">
                <a16:creationId xmlns:a16="http://schemas.microsoft.com/office/drawing/2014/main" id="{6D13421A-94FC-4092-B57A-1B0F6C439E99}"/>
              </a:ext>
            </a:extLst>
          </p:cNvPr>
          <p:cNvCxnSpPr>
            <a:cxnSpLocks/>
          </p:cNvCxnSpPr>
          <p:nvPr/>
        </p:nvCxnSpPr>
        <p:spPr>
          <a:xfrm flipH="1" flipV="1">
            <a:off x="7442637" y="3637406"/>
            <a:ext cx="136275" cy="125418"/>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 name="Immagine 2">
            <a:extLst>
              <a:ext uri="{FF2B5EF4-FFF2-40B4-BE49-F238E27FC236}">
                <a16:creationId xmlns:a16="http://schemas.microsoft.com/office/drawing/2014/main" id="{4B93BAAA-BD8B-6DF4-5A57-0E84D3C59F56}"/>
              </a:ext>
            </a:extLst>
          </p:cNvPr>
          <p:cNvPicPr>
            <a:picLocks noChangeAspect="1"/>
          </p:cNvPicPr>
          <p:nvPr/>
        </p:nvPicPr>
        <p:blipFill rotWithShape="1">
          <a:blip r:embed="rId3">
            <a:extLst>
              <a:ext uri="{28A0092B-C50C-407E-A947-70E740481C1C}">
                <a14:useLocalDpi xmlns:a14="http://schemas.microsoft.com/office/drawing/2010/main" val="0"/>
              </a:ext>
            </a:extLst>
          </a:blip>
          <a:srcRect l="32774" t="24195" r="9784" b="57438"/>
          <a:stretch/>
        </p:blipFill>
        <p:spPr>
          <a:xfrm>
            <a:off x="1867203" y="123448"/>
            <a:ext cx="7850914" cy="1586240"/>
          </a:xfrm>
          <a:prstGeom prst="rect">
            <a:avLst/>
          </a:prstGeom>
        </p:spPr>
      </p:pic>
      <p:sp>
        <p:nvSpPr>
          <p:cNvPr id="4" name="CasellaDiTesto 3">
            <a:extLst>
              <a:ext uri="{FF2B5EF4-FFF2-40B4-BE49-F238E27FC236}">
                <a16:creationId xmlns:a16="http://schemas.microsoft.com/office/drawing/2014/main" id="{0751C23E-A8F8-FFC4-4FFC-E21163C5EDA2}"/>
              </a:ext>
            </a:extLst>
          </p:cNvPr>
          <p:cNvSpPr txBox="1"/>
          <p:nvPr/>
        </p:nvSpPr>
        <p:spPr>
          <a:xfrm>
            <a:off x="184840" y="6334780"/>
            <a:ext cx="1950720" cy="523220"/>
          </a:xfrm>
          <a:prstGeom prst="rect">
            <a:avLst/>
          </a:prstGeom>
          <a:noFill/>
        </p:spPr>
        <p:txBody>
          <a:bodyPr wrap="square" rtlCol="0">
            <a:spAutoFit/>
          </a:bodyPr>
          <a:lstStyle/>
          <a:p>
            <a:r>
              <a:rPr lang="it-IT" sz="1400" b="1" dirty="0">
                <a:solidFill>
                  <a:schemeClr val="bg1"/>
                </a:solidFill>
              </a:rPr>
              <a:t>Sugano et al.</a:t>
            </a:r>
          </a:p>
          <a:p>
            <a:r>
              <a:rPr lang="it-IT" sz="1400" b="1" dirty="0">
                <a:solidFill>
                  <a:schemeClr val="bg1"/>
                </a:solidFill>
              </a:rPr>
              <a:t> Gut, 2022</a:t>
            </a:r>
          </a:p>
        </p:txBody>
      </p:sp>
      <p:pic>
        <p:nvPicPr>
          <p:cNvPr id="11" name="Immagine 10">
            <a:extLst>
              <a:ext uri="{FF2B5EF4-FFF2-40B4-BE49-F238E27FC236}">
                <a16:creationId xmlns:a16="http://schemas.microsoft.com/office/drawing/2014/main" id="{F842390C-E3BC-31A6-8D15-DBF49FE3E460}"/>
              </a:ext>
            </a:extLst>
          </p:cNvPr>
          <p:cNvPicPr>
            <a:picLocks noChangeAspect="1"/>
          </p:cNvPicPr>
          <p:nvPr/>
        </p:nvPicPr>
        <p:blipFill rotWithShape="1">
          <a:blip r:embed="rId4">
            <a:extLst>
              <a:ext uri="{28A0092B-C50C-407E-A947-70E740481C1C}">
                <a14:useLocalDpi xmlns:a14="http://schemas.microsoft.com/office/drawing/2010/main" val="0"/>
              </a:ext>
            </a:extLst>
          </a:blip>
          <a:srcRect l="32775" t="39100" r="9783" b="19397"/>
          <a:stretch/>
        </p:blipFill>
        <p:spPr>
          <a:xfrm>
            <a:off x="4655840" y="2634123"/>
            <a:ext cx="6233994" cy="2846256"/>
          </a:xfrm>
          <a:prstGeom prst="rect">
            <a:avLst/>
          </a:prstGeom>
        </p:spPr>
      </p:pic>
      <p:pic>
        <p:nvPicPr>
          <p:cNvPr id="23" name="Immagine 22">
            <a:extLst>
              <a:ext uri="{FF2B5EF4-FFF2-40B4-BE49-F238E27FC236}">
                <a16:creationId xmlns:a16="http://schemas.microsoft.com/office/drawing/2014/main" id="{46B037BA-A88F-8B49-1C65-316B45AF9440}"/>
              </a:ext>
            </a:extLst>
          </p:cNvPr>
          <p:cNvPicPr>
            <a:picLocks noChangeAspect="1"/>
          </p:cNvPicPr>
          <p:nvPr/>
        </p:nvPicPr>
        <p:blipFill rotWithShape="1">
          <a:blip r:embed="rId4">
            <a:extLst>
              <a:ext uri="{28A0092B-C50C-407E-A947-70E740481C1C}">
                <a14:useLocalDpi xmlns:a14="http://schemas.microsoft.com/office/drawing/2010/main" val="0"/>
              </a:ext>
            </a:extLst>
          </a:blip>
          <a:srcRect l="33055" t="81634" r="11897" b="7630"/>
          <a:stretch/>
        </p:blipFill>
        <p:spPr>
          <a:xfrm>
            <a:off x="99391" y="2510768"/>
            <a:ext cx="8026414" cy="1514692"/>
          </a:xfrm>
          <a:prstGeom prst="rect">
            <a:avLst/>
          </a:prstGeom>
        </p:spPr>
      </p:pic>
      <p:pic>
        <p:nvPicPr>
          <p:cNvPr id="2" name="Immagine 1" descr="Immagine che contiene schizzo, disegno al tratto&#10;&#10;Descrizione generata automaticamente">
            <a:extLst>
              <a:ext uri="{FF2B5EF4-FFF2-40B4-BE49-F238E27FC236}">
                <a16:creationId xmlns:a16="http://schemas.microsoft.com/office/drawing/2014/main" id="{F90E165F-307A-DC3B-714E-A5F3233B40B0}"/>
              </a:ext>
            </a:extLst>
          </p:cNvPr>
          <p:cNvPicPr>
            <a:picLocks noChangeAspect="1"/>
          </p:cNvPicPr>
          <p:nvPr/>
        </p:nvPicPr>
        <p:blipFill rotWithShape="1">
          <a:blip r:embed="rId5">
            <a:extLst>
              <a:ext uri="{28A0092B-C50C-407E-A947-70E740481C1C}">
                <a14:useLocalDpi xmlns:a14="http://schemas.microsoft.com/office/drawing/2010/main" val="0"/>
              </a:ext>
            </a:extLst>
          </a:blip>
          <a:srcRect l="-17085"/>
          <a:stretch/>
        </p:blipFill>
        <p:spPr>
          <a:xfrm>
            <a:off x="10889907" y="296863"/>
            <a:ext cx="1160684" cy="821407"/>
          </a:xfrm>
          <a:prstGeom prst="rect">
            <a:avLst/>
          </a:prstGeom>
        </p:spPr>
      </p:pic>
      <p:pic>
        <p:nvPicPr>
          <p:cNvPr id="5" name="Immagine 4" descr="Immagine che contiene simbolo, emblema, cresta&#10;&#10;Descrizione generata automaticamente">
            <a:extLst>
              <a:ext uri="{FF2B5EF4-FFF2-40B4-BE49-F238E27FC236}">
                <a16:creationId xmlns:a16="http://schemas.microsoft.com/office/drawing/2014/main" id="{383E1EA9-EA31-9093-4B6F-2FF03605C1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5903" y="508670"/>
            <a:ext cx="584200" cy="609600"/>
          </a:xfrm>
          <a:prstGeom prst="rect">
            <a:avLst/>
          </a:prstGeom>
        </p:spPr>
      </p:pic>
      <p:sp>
        <p:nvSpPr>
          <p:cNvPr id="6" name="CasellaDiTesto 5">
            <a:extLst>
              <a:ext uri="{FF2B5EF4-FFF2-40B4-BE49-F238E27FC236}">
                <a16:creationId xmlns:a16="http://schemas.microsoft.com/office/drawing/2014/main" id="{54DD41E8-8464-3DE1-79D9-138C21D10CB7}"/>
              </a:ext>
            </a:extLst>
          </p:cNvPr>
          <p:cNvSpPr txBox="1"/>
          <p:nvPr/>
        </p:nvSpPr>
        <p:spPr>
          <a:xfrm>
            <a:off x="6373916" y="5916214"/>
            <a:ext cx="4852610" cy="600164"/>
          </a:xfrm>
          <a:prstGeom prst="rect">
            <a:avLst/>
          </a:prstGeom>
          <a:noFill/>
        </p:spPr>
        <p:txBody>
          <a:bodyPr wrap="none" rtlCol="0">
            <a:spAutoFit/>
          </a:bodyPr>
          <a:lstStyle/>
          <a:p>
            <a:endParaRPr lang="it-IT" sz="1100" dirty="0">
              <a:latin typeface="Arial" panose="020B0604020202020204" pitchFamily="34" charset="0"/>
              <a:cs typeface="Arial" panose="020B0604020202020204" pitchFamily="34" charset="0"/>
            </a:endParaRPr>
          </a:p>
          <a:p>
            <a:r>
              <a:rPr lang="it-IT" sz="1100" b="0" dirty="0">
                <a:effectLst/>
                <a:latin typeface="Arial" panose="020B0604020202020204" pitchFamily="34" charset="0"/>
                <a:cs typeface="Arial" panose="020B0604020202020204" pitchFamily="34" charset="0"/>
              </a:rPr>
              <a:t>Sugano K, </a:t>
            </a:r>
            <a:r>
              <a:rPr lang="it-IT" sz="1100" b="0" i="1" dirty="0">
                <a:effectLst/>
                <a:latin typeface="Arial" panose="020B0604020202020204" pitchFamily="34" charset="0"/>
                <a:cs typeface="Arial" panose="020B0604020202020204" pitchFamily="34" charset="0"/>
              </a:rPr>
              <a:t>et al</a:t>
            </a:r>
            <a:r>
              <a:rPr lang="it-IT" sz="1100" b="0" dirty="0">
                <a:effectLst/>
                <a:latin typeface="Arial" panose="020B0604020202020204" pitchFamily="34" charset="0"/>
                <a:cs typeface="Arial" panose="020B0604020202020204" pitchFamily="34" charset="0"/>
              </a:rPr>
              <a:t>. </a:t>
            </a:r>
            <a:r>
              <a:rPr lang="it-IT" sz="1100" b="0" i="1" dirty="0">
                <a:effectLst/>
                <a:latin typeface="Arial" panose="020B0604020202020204" pitchFamily="34" charset="0"/>
                <a:cs typeface="Arial" panose="020B0604020202020204" pitchFamily="34" charset="0"/>
              </a:rPr>
              <a:t>Gut </a:t>
            </a:r>
            <a:r>
              <a:rPr lang="it-IT" sz="1100" b="0" dirty="0">
                <a:effectLst/>
                <a:latin typeface="Arial" panose="020B0604020202020204" pitchFamily="34" charset="0"/>
                <a:cs typeface="Arial" panose="020B0604020202020204" pitchFamily="34" charset="0"/>
              </a:rPr>
              <a:t>2022;</a:t>
            </a:r>
            <a:r>
              <a:rPr lang="it-IT" sz="1100" b="1" dirty="0">
                <a:effectLst/>
                <a:latin typeface="Arial" panose="020B0604020202020204" pitchFamily="34" charset="0"/>
                <a:cs typeface="Arial" panose="020B0604020202020204" pitchFamily="34" charset="0"/>
              </a:rPr>
              <a:t>71</a:t>
            </a:r>
            <a:r>
              <a:rPr lang="it-IT" sz="1100" b="0" dirty="0">
                <a:effectLst/>
                <a:latin typeface="Arial" panose="020B0604020202020204" pitchFamily="34" charset="0"/>
                <a:cs typeface="Arial" panose="020B0604020202020204" pitchFamily="34" charset="0"/>
              </a:rPr>
              <a:t>:1488–1514. doi:10.1136/gutjnl-2022-327281 </a:t>
            </a:r>
            <a:endParaRPr lang="it-IT" sz="1100" dirty="0">
              <a:latin typeface="Arial" panose="020B0604020202020204" pitchFamily="34" charset="0"/>
              <a:cs typeface="Arial" panose="020B0604020202020204" pitchFamily="34" charset="0"/>
            </a:endParaRPr>
          </a:p>
          <a:p>
            <a:endParaRPr lang="it-IT"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5450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a:extLst>
              <a:ext uri="{FF2B5EF4-FFF2-40B4-BE49-F238E27FC236}">
                <a16:creationId xmlns:a16="http://schemas.microsoft.com/office/drawing/2014/main" id="{C4F15498-2694-5765-18C2-E54213B233F1}"/>
              </a:ext>
            </a:extLst>
          </p:cNvPr>
          <p:cNvPicPr>
            <a:picLocks noChangeAspect="1"/>
          </p:cNvPicPr>
          <p:nvPr/>
        </p:nvPicPr>
        <p:blipFill rotWithShape="1">
          <a:blip r:embed="rId2">
            <a:extLst>
              <a:ext uri="{28A0092B-C50C-407E-A947-70E740481C1C}">
                <a14:useLocalDpi xmlns:a14="http://schemas.microsoft.com/office/drawing/2010/main" val="0"/>
              </a:ext>
            </a:extLst>
          </a:blip>
          <a:srcRect l="33633" t="40290" r="11634" b="9420"/>
          <a:stretch/>
        </p:blipFill>
        <p:spPr>
          <a:xfrm>
            <a:off x="2361299" y="1294553"/>
            <a:ext cx="7304480" cy="4250354"/>
          </a:xfrm>
          <a:prstGeom prst="rect">
            <a:avLst/>
          </a:prstGeom>
        </p:spPr>
      </p:pic>
      <p:sp>
        <p:nvSpPr>
          <p:cNvPr id="15" name="CasellaDiTesto 14">
            <a:extLst>
              <a:ext uri="{FF2B5EF4-FFF2-40B4-BE49-F238E27FC236}">
                <a16:creationId xmlns:a16="http://schemas.microsoft.com/office/drawing/2014/main" id="{F348FAA8-B166-9EED-F45D-B0FACF4DF740}"/>
              </a:ext>
            </a:extLst>
          </p:cNvPr>
          <p:cNvSpPr txBox="1"/>
          <p:nvPr/>
        </p:nvSpPr>
        <p:spPr>
          <a:xfrm>
            <a:off x="2698448" y="5581269"/>
            <a:ext cx="6967331" cy="830997"/>
          </a:xfrm>
          <a:prstGeom prst="rect">
            <a:avLst/>
          </a:prstGeom>
          <a:noFill/>
        </p:spPr>
        <p:txBody>
          <a:bodyPr wrap="square" rtlCol="0">
            <a:spAutoFit/>
          </a:bodyPr>
          <a:lstStyle/>
          <a:p>
            <a:r>
              <a:rPr lang="en-US" sz="1600" b="1" dirty="0">
                <a:latin typeface="Verdana" panose="020B0604030504040204" pitchFamily="34" charset="0"/>
                <a:ea typeface="Verdana" panose="020B0604030504040204" pitchFamily="34" charset="0"/>
                <a:cs typeface="Verdana" panose="020B0604030504040204" pitchFamily="34" charset="0"/>
              </a:rPr>
              <a:t>LDF components</a:t>
            </a:r>
            <a:r>
              <a:rPr lang="en-US" sz="1600" dirty="0">
                <a:latin typeface="Verdana" panose="020B0604030504040204" pitchFamily="34" charset="0"/>
                <a:ea typeface="Verdana" panose="020B0604030504040204" pitchFamily="34" charset="0"/>
                <a:cs typeface="Verdana" panose="020B0604030504040204" pitchFamily="34" charset="0"/>
              </a:rPr>
              <a:t>: hiatal axial length; hiatal aperture measured in centimeters; and the present or absent of a functioning flap valve.</a:t>
            </a:r>
            <a:endParaRPr lang="it-IT" sz="1600" dirty="0">
              <a:latin typeface="Verdana" panose="020B0604030504040204" pitchFamily="34" charset="0"/>
              <a:ea typeface="Verdana" panose="020B0604030504040204" pitchFamily="34" charset="0"/>
              <a:cs typeface="Verdana" panose="020B0604030504040204" pitchFamily="34" charset="0"/>
            </a:endParaRPr>
          </a:p>
        </p:txBody>
      </p:sp>
      <p:sp>
        <p:nvSpPr>
          <p:cNvPr id="19" name="CasellaDiTesto 18">
            <a:extLst>
              <a:ext uri="{FF2B5EF4-FFF2-40B4-BE49-F238E27FC236}">
                <a16:creationId xmlns:a16="http://schemas.microsoft.com/office/drawing/2014/main" id="{045BC0E5-C2C7-5FCB-064F-27F25B8A7B9D}"/>
              </a:ext>
            </a:extLst>
          </p:cNvPr>
          <p:cNvSpPr txBox="1"/>
          <p:nvPr/>
        </p:nvSpPr>
        <p:spPr>
          <a:xfrm>
            <a:off x="9665779" y="6206627"/>
            <a:ext cx="1625073" cy="261610"/>
          </a:xfrm>
          <a:prstGeom prst="rect">
            <a:avLst/>
          </a:prstGeom>
          <a:noFill/>
        </p:spPr>
        <p:txBody>
          <a:bodyPr wrap="square">
            <a:spAutoFit/>
          </a:bodyPr>
          <a:lstStyle/>
          <a:p>
            <a:r>
              <a:rPr lang="it-IT" sz="1100" dirty="0">
                <a:latin typeface="Arial" panose="020B0604020202020204" pitchFamily="34" charset="0"/>
                <a:cs typeface="Arial" panose="020B0604020202020204" pitchFamily="34" charset="0"/>
              </a:rPr>
              <a:t>Nguyen et al, 2022</a:t>
            </a:r>
          </a:p>
        </p:txBody>
      </p:sp>
      <p:pic>
        <p:nvPicPr>
          <p:cNvPr id="22" name="Immagine 21">
            <a:extLst>
              <a:ext uri="{FF2B5EF4-FFF2-40B4-BE49-F238E27FC236}">
                <a16:creationId xmlns:a16="http://schemas.microsoft.com/office/drawing/2014/main" id="{212F4F91-3445-C602-F1A3-37B44663BAB6}"/>
              </a:ext>
            </a:extLst>
          </p:cNvPr>
          <p:cNvPicPr>
            <a:picLocks noChangeAspect="1"/>
          </p:cNvPicPr>
          <p:nvPr/>
        </p:nvPicPr>
        <p:blipFill rotWithShape="1">
          <a:blip r:embed="rId3"/>
          <a:srcRect l="4631" t="3470" r="5419" b="4791"/>
          <a:stretch/>
        </p:blipFill>
        <p:spPr>
          <a:xfrm>
            <a:off x="1630618" y="808706"/>
            <a:ext cx="9542207" cy="5648632"/>
          </a:xfrm>
          <a:prstGeom prst="rect">
            <a:avLst/>
          </a:prstGeom>
        </p:spPr>
      </p:pic>
      <p:pic>
        <p:nvPicPr>
          <p:cNvPr id="2" name="Immagine 1" descr="Immagine che contiene schizzo, disegno al tratto&#10;&#10;Descrizione generata automaticamente">
            <a:extLst>
              <a:ext uri="{FF2B5EF4-FFF2-40B4-BE49-F238E27FC236}">
                <a16:creationId xmlns:a16="http://schemas.microsoft.com/office/drawing/2014/main" id="{C835FB29-A810-721B-4B48-A3C2AF347397}"/>
              </a:ext>
            </a:extLst>
          </p:cNvPr>
          <p:cNvPicPr>
            <a:picLocks noChangeAspect="1"/>
          </p:cNvPicPr>
          <p:nvPr/>
        </p:nvPicPr>
        <p:blipFill rotWithShape="1">
          <a:blip r:embed="rId4">
            <a:extLst>
              <a:ext uri="{28A0092B-C50C-407E-A947-70E740481C1C}">
                <a14:useLocalDpi xmlns:a14="http://schemas.microsoft.com/office/drawing/2010/main" val="0"/>
              </a:ext>
            </a:extLst>
          </a:blip>
          <a:srcRect l="-17085"/>
          <a:stretch/>
        </p:blipFill>
        <p:spPr>
          <a:xfrm>
            <a:off x="10889907" y="296863"/>
            <a:ext cx="1160684" cy="821407"/>
          </a:xfrm>
          <a:prstGeom prst="rect">
            <a:avLst/>
          </a:prstGeom>
        </p:spPr>
      </p:pic>
      <p:pic>
        <p:nvPicPr>
          <p:cNvPr id="3" name="Immagine 2" descr="Immagine che contiene simbolo, emblema, cresta&#10;&#10;Descrizione generata automaticamente">
            <a:extLst>
              <a:ext uri="{FF2B5EF4-FFF2-40B4-BE49-F238E27FC236}">
                <a16:creationId xmlns:a16="http://schemas.microsoft.com/office/drawing/2014/main" id="{303D1A73-A643-4D66-ACEB-F5B247C6E3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903" y="508670"/>
            <a:ext cx="584200" cy="609600"/>
          </a:xfrm>
          <a:prstGeom prst="rect">
            <a:avLst/>
          </a:prstGeom>
        </p:spPr>
      </p:pic>
    </p:spTree>
    <p:extLst>
      <p:ext uri="{BB962C8B-B14F-4D97-AF65-F5344CB8AC3E}">
        <p14:creationId xmlns:p14="http://schemas.microsoft.com/office/powerpoint/2010/main" val="53587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1">
            <a:extLst>
              <a:ext uri="{FF2B5EF4-FFF2-40B4-BE49-F238E27FC236}">
                <a16:creationId xmlns:a16="http://schemas.microsoft.com/office/drawing/2014/main" id="{5F0A477B-44B8-D86B-BD9D-F2090D3CED2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25304" r="1158" b="38654"/>
          <a:stretch/>
        </p:blipFill>
        <p:spPr bwMode="auto">
          <a:xfrm>
            <a:off x="3173782" y="3921785"/>
            <a:ext cx="8548786" cy="208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uppo 1">
            <a:extLst>
              <a:ext uri="{FF2B5EF4-FFF2-40B4-BE49-F238E27FC236}">
                <a16:creationId xmlns:a16="http://schemas.microsoft.com/office/drawing/2014/main" id="{29D309B6-2635-0817-8748-2C7637BB2929}"/>
              </a:ext>
            </a:extLst>
          </p:cNvPr>
          <p:cNvGrpSpPr/>
          <p:nvPr/>
        </p:nvGrpSpPr>
        <p:grpSpPr>
          <a:xfrm>
            <a:off x="1648690" y="-12701"/>
            <a:ext cx="10373469" cy="3629891"/>
            <a:chOff x="1069145" y="2203327"/>
            <a:chExt cx="10968103" cy="2968633"/>
          </a:xfrm>
        </p:grpSpPr>
        <p:sp>
          <p:nvSpPr>
            <p:cNvPr id="16" name="CasellaDiTesto 15">
              <a:extLst>
                <a:ext uri="{FF2B5EF4-FFF2-40B4-BE49-F238E27FC236}">
                  <a16:creationId xmlns:a16="http://schemas.microsoft.com/office/drawing/2014/main" id="{3E71A18D-09B3-053E-A9DF-EF8C4383B3B6}"/>
                </a:ext>
              </a:extLst>
            </p:cNvPr>
            <p:cNvSpPr txBox="1"/>
            <p:nvPr/>
          </p:nvSpPr>
          <p:spPr>
            <a:xfrm>
              <a:off x="10263695" y="2401252"/>
              <a:ext cx="1773553" cy="1208203"/>
            </a:xfrm>
            <a:prstGeom prst="rect">
              <a:avLst/>
            </a:prstGeom>
            <a:solidFill>
              <a:schemeClr val="bg1"/>
            </a:solidFill>
          </p:spPr>
          <p:txBody>
            <a:bodyPr wrap="square" rtlCol="0">
              <a:spAutoFit/>
            </a:bodyPr>
            <a:lstStyle/>
            <a:p>
              <a:pPr algn="ctr"/>
              <a:endParaRPr lang="it-IT" b="1" dirty="0">
                <a:latin typeface="Tahoma" panose="020B0604030504040204" pitchFamily="34" charset="0"/>
                <a:ea typeface="Tahoma" panose="020B0604030504040204" pitchFamily="34" charset="0"/>
                <a:cs typeface="Tahoma" panose="020B0604030504040204" pitchFamily="34" charset="0"/>
              </a:endParaRPr>
            </a:p>
            <a:p>
              <a:pPr algn="ctr"/>
              <a:r>
                <a:rPr lang="it-IT" b="1" dirty="0">
                  <a:latin typeface="Tahoma" panose="020B0604030504040204" pitchFamily="34" charset="0"/>
                  <a:ea typeface="Tahoma" panose="020B0604030504040204" pitchFamily="34" charset="0"/>
                  <a:cs typeface="Tahoma" panose="020B0604030504040204" pitchFamily="34" charset="0"/>
                </a:rPr>
                <a:t>LYON </a:t>
              </a:r>
            </a:p>
            <a:p>
              <a:pPr algn="ctr"/>
              <a:r>
                <a:rPr lang="it-IT" b="1" dirty="0">
                  <a:latin typeface="Tahoma" panose="020B0604030504040204" pitchFamily="34" charset="0"/>
                  <a:ea typeface="Tahoma" panose="020B0604030504040204" pitchFamily="34" charset="0"/>
                  <a:cs typeface="Tahoma" panose="020B0604030504040204" pitchFamily="34" charset="0"/>
                </a:rPr>
                <a:t>CONSENSUS</a:t>
              </a:r>
            </a:p>
            <a:p>
              <a:pPr algn="ctr"/>
              <a:endParaRPr lang="it-IT" b="1" dirty="0">
                <a:latin typeface="Tahoma" panose="020B0604030504040204" pitchFamily="34" charset="0"/>
                <a:ea typeface="Tahoma" panose="020B0604030504040204" pitchFamily="34" charset="0"/>
                <a:cs typeface="Tahoma" panose="020B0604030504040204" pitchFamily="34" charset="0"/>
              </a:endParaRPr>
            </a:p>
            <a:p>
              <a:pPr algn="ctr"/>
              <a:r>
                <a:rPr lang="it-IT" b="1" dirty="0">
                  <a:latin typeface="Tahoma" panose="020B0604030504040204" pitchFamily="34" charset="0"/>
                  <a:ea typeface="Tahoma" panose="020B0604030504040204" pitchFamily="34" charset="0"/>
                  <a:cs typeface="Tahoma" panose="020B0604030504040204" pitchFamily="34" charset="0"/>
                </a:rPr>
                <a:t> </a:t>
              </a:r>
            </a:p>
          </p:txBody>
        </p:sp>
        <p:sp>
          <p:nvSpPr>
            <p:cNvPr id="4" name="Freccia destra 3">
              <a:extLst>
                <a:ext uri="{FF2B5EF4-FFF2-40B4-BE49-F238E27FC236}">
                  <a16:creationId xmlns:a16="http://schemas.microsoft.com/office/drawing/2014/main" id="{656DD82E-A90F-45FF-3B21-589ECFD99F7B}"/>
                </a:ext>
              </a:extLst>
            </p:cNvPr>
            <p:cNvSpPr/>
            <p:nvPr/>
          </p:nvSpPr>
          <p:spPr>
            <a:xfrm>
              <a:off x="1069145" y="2203327"/>
              <a:ext cx="9364712" cy="1225673"/>
            </a:xfrm>
            <a:prstGeom prst="rightArrow">
              <a:avLst/>
            </a:prstGeom>
            <a:solidFill>
              <a:srgbClr val="00B0F0"/>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b="1" dirty="0">
                  <a:latin typeface="Tahoma" panose="020B0604030504040204" pitchFamily="34" charset="0"/>
                  <a:ea typeface="Tahoma" panose="020B0604030504040204" pitchFamily="34" charset="0"/>
                  <a:cs typeface="Tahoma" panose="020B0604030504040204" pitchFamily="34" charset="0"/>
                </a:rPr>
                <a:t>LOS ANGELES CLASSIFICATION </a:t>
              </a:r>
            </a:p>
          </p:txBody>
        </p:sp>
        <p:grpSp>
          <p:nvGrpSpPr>
            <p:cNvPr id="10" name="Gruppo 9">
              <a:extLst>
                <a:ext uri="{FF2B5EF4-FFF2-40B4-BE49-F238E27FC236}">
                  <a16:creationId xmlns:a16="http://schemas.microsoft.com/office/drawing/2014/main" id="{01D162F1-84D6-4A72-286C-2E6A9F1A2CFA}"/>
                </a:ext>
              </a:extLst>
            </p:cNvPr>
            <p:cNvGrpSpPr/>
            <p:nvPr/>
          </p:nvGrpSpPr>
          <p:grpSpPr>
            <a:xfrm>
              <a:off x="1623781" y="3271270"/>
              <a:ext cx="7873223" cy="987089"/>
              <a:chOff x="1069145" y="4710326"/>
              <a:chExt cx="7873223" cy="987089"/>
            </a:xfrm>
            <a:solidFill>
              <a:srgbClr val="00B0F0"/>
            </a:solidFill>
          </p:grpSpPr>
          <p:sp>
            <p:nvSpPr>
              <p:cNvPr id="5" name="Rettangolo 4">
                <a:extLst>
                  <a:ext uri="{FF2B5EF4-FFF2-40B4-BE49-F238E27FC236}">
                    <a16:creationId xmlns:a16="http://schemas.microsoft.com/office/drawing/2014/main" id="{19DB6A60-9F8A-10AB-124A-70FEF91B1A0E}"/>
                  </a:ext>
                </a:extLst>
              </p:cNvPr>
              <p:cNvSpPr/>
              <p:nvPr/>
            </p:nvSpPr>
            <p:spPr>
              <a:xfrm>
                <a:off x="1069145" y="4712676"/>
                <a:ext cx="815926" cy="295421"/>
              </a:xfrm>
              <a:prstGeom prst="rect">
                <a:avLst/>
              </a:prstGeom>
              <a:grp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200">
                    <a:latin typeface="Arial" panose="020B0604020202020204" pitchFamily="34" charset="0"/>
                    <a:cs typeface="Arial" panose="020B0604020202020204" pitchFamily="34" charset="0"/>
                  </a:rPr>
                  <a:t>1994</a:t>
                </a:r>
              </a:p>
            </p:txBody>
          </p:sp>
          <p:sp>
            <p:nvSpPr>
              <p:cNvPr id="6" name="Rettangolo 5">
                <a:extLst>
                  <a:ext uri="{FF2B5EF4-FFF2-40B4-BE49-F238E27FC236}">
                    <a16:creationId xmlns:a16="http://schemas.microsoft.com/office/drawing/2014/main" id="{083F4A8E-2FD9-4327-B868-DC08F6FD45F9}"/>
                  </a:ext>
                </a:extLst>
              </p:cNvPr>
              <p:cNvSpPr/>
              <p:nvPr/>
            </p:nvSpPr>
            <p:spPr>
              <a:xfrm>
                <a:off x="2529838" y="4712675"/>
                <a:ext cx="815926" cy="295421"/>
              </a:xfrm>
              <a:prstGeom prst="rect">
                <a:avLst/>
              </a:prstGeom>
              <a:grp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200">
                    <a:latin typeface="Arial" panose="020B0604020202020204" pitchFamily="34" charset="0"/>
                    <a:cs typeface="Arial" panose="020B0604020202020204" pitchFamily="34" charset="0"/>
                  </a:rPr>
                  <a:t>1996</a:t>
                </a:r>
              </a:p>
            </p:txBody>
          </p:sp>
          <p:sp>
            <p:nvSpPr>
              <p:cNvPr id="7" name="Rettangolo 6">
                <a:extLst>
                  <a:ext uri="{FF2B5EF4-FFF2-40B4-BE49-F238E27FC236}">
                    <a16:creationId xmlns:a16="http://schemas.microsoft.com/office/drawing/2014/main" id="{12B9C0F9-3E4B-E35C-607F-5A6D27B16A0B}"/>
                  </a:ext>
                </a:extLst>
              </p:cNvPr>
              <p:cNvSpPr/>
              <p:nvPr/>
            </p:nvSpPr>
            <p:spPr>
              <a:xfrm>
                <a:off x="4189830" y="4714490"/>
                <a:ext cx="815926" cy="295421"/>
              </a:xfrm>
              <a:prstGeom prst="rect">
                <a:avLst/>
              </a:prstGeom>
              <a:grp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200">
                    <a:latin typeface="Arial" panose="020B0604020202020204" pitchFamily="34" charset="0"/>
                    <a:cs typeface="Arial" panose="020B0604020202020204" pitchFamily="34" charset="0"/>
                  </a:rPr>
                  <a:t>1999</a:t>
                </a:r>
              </a:p>
            </p:txBody>
          </p:sp>
          <p:sp>
            <p:nvSpPr>
              <p:cNvPr id="8" name="Rettangolo 7">
                <a:extLst>
                  <a:ext uri="{FF2B5EF4-FFF2-40B4-BE49-F238E27FC236}">
                    <a16:creationId xmlns:a16="http://schemas.microsoft.com/office/drawing/2014/main" id="{70B2063F-1381-6DCE-27CD-847AEF8F3134}"/>
                  </a:ext>
                </a:extLst>
              </p:cNvPr>
              <p:cNvSpPr/>
              <p:nvPr/>
            </p:nvSpPr>
            <p:spPr>
              <a:xfrm>
                <a:off x="6220267" y="4710326"/>
                <a:ext cx="815926" cy="295421"/>
              </a:xfrm>
              <a:prstGeom prst="rect">
                <a:avLst/>
              </a:prstGeom>
              <a:grp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200">
                    <a:latin typeface="Arial" panose="020B0604020202020204" pitchFamily="34" charset="0"/>
                    <a:cs typeface="Arial" panose="020B0604020202020204" pitchFamily="34" charset="0"/>
                  </a:rPr>
                  <a:t>2008</a:t>
                </a:r>
              </a:p>
            </p:txBody>
          </p:sp>
          <p:sp>
            <p:nvSpPr>
              <p:cNvPr id="9" name="Rettangolo 8">
                <a:extLst>
                  <a:ext uri="{FF2B5EF4-FFF2-40B4-BE49-F238E27FC236}">
                    <a16:creationId xmlns:a16="http://schemas.microsoft.com/office/drawing/2014/main" id="{B8B99208-9C47-08FF-90A7-05861E3C736A}"/>
                  </a:ext>
                </a:extLst>
              </p:cNvPr>
              <p:cNvSpPr/>
              <p:nvPr/>
            </p:nvSpPr>
            <p:spPr>
              <a:xfrm>
                <a:off x="8126442" y="4710326"/>
                <a:ext cx="815926" cy="295421"/>
              </a:xfrm>
              <a:prstGeom prst="rect">
                <a:avLst/>
              </a:prstGeom>
              <a:grp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200">
                    <a:latin typeface="Arial" panose="020B0604020202020204" pitchFamily="34" charset="0"/>
                    <a:cs typeface="Arial" panose="020B0604020202020204" pitchFamily="34" charset="0"/>
                  </a:rPr>
                  <a:t>2017</a:t>
                </a:r>
              </a:p>
            </p:txBody>
          </p:sp>
          <p:cxnSp>
            <p:nvCxnSpPr>
              <p:cNvPr id="11" name="Connettore 2 10">
                <a:extLst>
                  <a:ext uri="{FF2B5EF4-FFF2-40B4-BE49-F238E27FC236}">
                    <a16:creationId xmlns:a16="http://schemas.microsoft.com/office/drawing/2014/main" id="{2F67B690-1417-B66F-A30C-5930FE335952}"/>
                  </a:ext>
                </a:extLst>
              </p:cNvPr>
              <p:cNvCxnSpPr/>
              <p:nvPr/>
            </p:nvCxnSpPr>
            <p:spPr>
              <a:xfrm>
                <a:off x="1477108" y="5289452"/>
                <a:ext cx="0" cy="407963"/>
              </a:xfrm>
              <a:prstGeom prst="straightConnector1">
                <a:avLst/>
              </a:prstGeom>
              <a:grpFill/>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Connettore 2 11">
                <a:extLst>
                  <a:ext uri="{FF2B5EF4-FFF2-40B4-BE49-F238E27FC236}">
                    <a16:creationId xmlns:a16="http://schemas.microsoft.com/office/drawing/2014/main" id="{3AE83F86-8BCD-B118-4CF8-EAB6F75CA677}"/>
                  </a:ext>
                </a:extLst>
              </p:cNvPr>
              <p:cNvCxnSpPr/>
              <p:nvPr/>
            </p:nvCxnSpPr>
            <p:spPr>
              <a:xfrm>
                <a:off x="2907321" y="5289451"/>
                <a:ext cx="0" cy="407963"/>
              </a:xfrm>
              <a:prstGeom prst="straightConnector1">
                <a:avLst/>
              </a:prstGeom>
              <a:grpFill/>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Connettore 2 12">
                <a:extLst>
                  <a:ext uri="{FF2B5EF4-FFF2-40B4-BE49-F238E27FC236}">
                    <a16:creationId xmlns:a16="http://schemas.microsoft.com/office/drawing/2014/main" id="{02EF6D29-20D5-0F0A-1493-D69370B5F99E}"/>
                  </a:ext>
                </a:extLst>
              </p:cNvPr>
              <p:cNvCxnSpPr/>
              <p:nvPr/>
            </p:nvCxnSpPr>
            <p:spPr>
              <a:xfrm>
                <a:off x="4557937" y="5289450"/>
                <a:ext cx="0" cy="407963"/>
              </a:xfrm>
              <a:prstGeom prst="straightConnector1">
                <a:avLst/>
              </a:prstGeom>
              <a:grpFill/>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Connettore 2 13">
                <a:extLst>
                  <a:ext uri="{FF2B5EF4-FFF2-40B4-BE49-F238E27FC236}">
                    <a16:creationId xmlns:a16="http://schemas.microsoft.com/office/drawing/2014/main" id="{39D2A57D-0817-4D06-45FA-ABB39D358E74}"/>
                  </a:ext>
                </a:extLst>
              </p:cNvPr>
              <p:cNvCxnSpPr/>
              <p:nvPr/>
            </p:nvCxnSpPr>
            <p:spPr>
              <a:xfrm>
                <a:off x="6628230" y="5289449"/>
                <a:ext cx="0" cy="407963"/>
              </a:xfrm>
              <a:prstGeom prst="straightConnector1">
                <a:avLst/>
              </a:prstGeom>
              <a:grpFill/>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Connettore 2 14">
                <a:extLst>
                  <a:ext uri="{FF2B5EF4-FFF2-40B4-BE49-F238E27FC236}">
                    <a16:creationId xmlns:a16="http://schemas.microsoft.com/office/drawing/2014/main" id="{7CEE7263-1407-12A1-B0F1-DE572666D928}"/>
                  </a:ext>
                </a:extLst>
              </p:cNvPr>
              <p:cNvCxnSpPr/>
              <p:nvPr/>
            </p:nvCxnSpPr>
            <p:spPr>
              <a:xfrm>
                <a:off x="8539095" y="5289448"/>
                <a:ext cx="0" cy="407963"/>
              </a:xfrm>
              <a:prstGeom prst="straightConnector1">
                <a:avLst/>
              </a:prstGeom>
              <a:grpFill/>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grpSp>
        <p:sp>
          <p:nvSpPr>
            <p:cNvPr id="18" name="CasellaDiTesto 17">
              <a:extLst>
                <a:ext uri="{FF2B5EF4-FFF2-40B4-BE49-F238E27FC236}">
                  <a16:creationId xmlns:a16="http://schemas.microsoft.com/office/drawing/2014/main" id="{CB5FDD49-CD8E-5AA9-4F60-F240E719B1F1}"/>
                </a:ext>
              </a:extLst>
            </p:cNvPr>
            <p:cNvSpPr txBox="1"/>
            <p:nvPr/>
          </p:nvSpPr>
          <p:spPr>
            <a:xfrm>
              <a:off x="1643482" y="4566418"/>
              <a:ext cx="815926" cy="302051"/>
            </a:xfrm>
            <a:prstGeom prst="rect">
              <a:avLst/>
            </a:prstGeom>
            <a:noFill/>
          </p:spPr>
          <p:txBody>
            <a:bodyPr wrap="square" rtlCol="0">
              <a:spAutoFit/>
            </a:bodyPr>
            <a:lstStyle/>
            <a:p>
              <a:pPr algn="ctr"/>
              <a:r>
                <a:rPr lang="it-IT" sz="900" b="1">
                  <a:latin typeface="Arial" panose="020B0604020202020204" pitchFamily="34" charset="0"/>
                  <a:cs typeface="Arial" panose="020B0604020202020204" pitchFamily="34" charset="0"/>
                </a:rPr>
                <a:t>WCG in LA </a:t>
              </a:r>
            </a:p>
          </p:txBody>
        </p:sp>
        <p:sp>
          <p:nvSpPr>
            <p:cNvPr id="20" name="CasellaDiTesto 19">
              <a:extLst>
                <a:ext uri="{FF2B5EF4-FFF2-40B4-BE49-F238E27FC236}">
                  <a16:creationId xmlns:a16="http://schemas.microsoft.com/office/drawing/2014/main" id="{E4CE04AD-608E-5CA6-C8EE-B0B38FB39496}"/>
                </a:ext>
              </a:extLst>
            </p:cNvPr>
            <p:cNvSpPr txBox="1"/>
            <p:nvPr/>
          </p:nvSpPr>
          <p:spPr>
            <a:xfrm>
              <a:off x="3052944" y="4559343"/>
              <a:ext cx="815926" cy="302051"/>
            </a:xfrm>
            <a:prstGeom prst="rect">
              <a:avLst/>
            </a:prstGeom>
            <a:noFill/>
          </p:spPr>
          <p:txBody>
            <a:bodyPr wrap="square" rtlCol="0">
              <a:spAutoFit/>
            </a:bodyPr>
            <a:lstStyle/>
            <a:p>
              <a:pPr algn="ctr"/>
              <a:r>
                <a:rPr lang="it-IT" sz="900" b="1">
                  <a:latin typeface="Arial" panose="020B0604020202020204" pitchFamily="34" charset="0"/>
                  <a:cs typeface="Arial" panose="020B0604020202020204" pitchFamily="34" charset="0"/>
                </a:rPr>
                <a:t>Armstrong et al </a:t>
              </a:r>
            </a:p>
          </p:txBody>
        </p:sp>
        <p:sp>
          <p:nvSpPr>
            <p:cNvPr id="22" name="CasellaDiTesto 21">
              <a:extLst>
                <a:ext uri="{FF2B5EF4-FFF2-40B4-BE49-F238E27FC236}">
                  <a16:creationId xmlns:a16="http://schemas.microsoft.com/office/drawing/2014/main" id="{3A7F5E81-35CB-239D-2BBD-73007BCE76FB}"/>
                </a:ext>
              </a:extLst>
            </p:cNvPr>
            <p:cNvSpPr txBox="1"/>
            <p:nvPr/>
          </p:nvSpPr>
          <p:spPr>
            <a:xfrm>
              <a:off x="4724522" y="4566418"/>
              <a:ext cx="815926" cy="302051"/>
            </a:xfrm>
            <a:prstGeom prst="rect">
              <a:avLst/>
            </a:prstGeom>
            <a:noFill/>
          </p:spPr>
          <p:txBody>
            <a:bodyPr wrap="square" rtlCol="0">
              <a:spAutoFit/>
            </a:bodyPr>
            <a:lstStyle/>
            <a:p>
              <a:pPr algn="ctr"/>
              <a:r>
                <a:rPr lang="it-IT" sz="900" b="1" err="1">
                  <a:latin typeface="Arial" panose="020B0604020202020204" pitchFamily="34" charset="0"/>
                  <a:cs typeface="Arial" panose="020B0604020202020204" pitchFamily="34" charset="0"/>
                </a:rPr>
                <a:t>Lundell</a:t>
              </a:r>
              <a:r>
                <a:rPr lang="it-IT" sz="900" b="1">
                  <a:latin typeface="Arial" panose="020B0604020202020204" pitchFamily="34" charset="0"/>
                  <a:cs typeface="Arial" panose="020B0604020202020204" pitchFamily="34" charset="0"/>
                </a:rPr>
                <a:t> </a:t>
              </a:r>
            </a:p>
            <a:p>
              <a:pPr algn="ctr"/>
              <a:r>
                <a:rPr lang="it-IT" sz="900" b="1">
                  <a:latin typeface="Arial" panose="020B0604020202020204" pitchFamily="34" charset="0"/>
                  <a:cs typeface="Arial" panose="020B0604020202020204" pitchFamily="34" charset="0"/>
                </a:rPr>
                <a:t>et al </a:t>
              </a:r>
            </a:p>
          </p:txBody>
        </p:sp>
        <p:sp>
          <p:nvSpPr>
            <p:cNvPr id="24" name="CasellaDiTesto 23">
              <a:extLst>
                <a:ext uri="{FF2B5EF4-FFF2-40B4-BE49-F238E27FC236}">
                  <a16:creationId xmlns:a16="http://schemas.microsoft.com/office/drawing/2014/main" id="{2659AC69-3860-66BD-3694-961636057825}"/>
                </a:ext>
              </a:extLst>
            </p:cNvPr>
            <p:cNvSpPr txBox="1"/>
            <p:nvPr/>
          </p:nvSpPr>
          <p:spPr>
            <a:xfrm>
              <a:off x="6672913" y="4566418"/>
              <a:ext cx="971629" cy="302051"/>
            </a:xfrm>
            <a:prstGeom prst="rect">
              <a:avLst/>
            </a:prstGeom>
            <a:noFill/>
          </p:spPr>
          <p:txBody>
            <a:bodyPr wrap="square" rtlCol="0">
              <a:spAutoFit/>
            </a:bodyPr>
            <a:lstStyle/>
            <a:p>
              <a:pPr algn="ctr"/>
              <a:r>
                <a:rPr lang="it-IT" sz="900" b="1" err="1">
                  <a:latin typeface="Arial" panose="020B0604020202020204" pitchFamily="34" charset="0"/>
                  <a:cs typeface="Arial" panose="020B0604020202020204" pitchFamily="34" charset="0"/>
                </a:rPr>
                <a:t>Bredenoord</a:t>
              </a:r>
              <a:r>
                <a:rPr lang="it-IT" sz="900" b="1">
                  <a:latin typeface="Arial" panose="020B0604020202020204" pitchFamily="34" charset="0"/>
                  <a:cs typeface="Arial" panose="020B0604020202020204" pitchFamily="34" charset="0"/>
                </a:rPr>
                <a:t> et al</a:t>
              </a:r>
            </a:p>
          </p:txBody>
        </p:sp>
        <p:sp>
          <p:nvSpPr>
            <p:cNvPr id="26" name="CasellaDiTesto 25">
              <a:extLst>
                <a:ext uri="{FF2B5EF4-FFF2-40B4-BE49-F238E27FC236}">
                  <a16:creationId xmlns:a16="http://schemas.microsoft.com/office/drawing/2014/main" id="{34F88904-B04A-4026-4BA4-0466565F8A9E}"/>
                </a:ext>
              </a:extLst>
            </p:cNvPr>
            <p:cNvSpPr txBox="1"/>
            <p:nvPr/>
          </p:nvSpPr>
          <p:spPr>
            <a:xfrm>
              <a:off x="8691004" y="4566418"/>
              <a:ext cx="815926" cy="302051"/>
            </a:xfrm>
            <a:prstGeom prst="rect">
              <a:avLst/>
            </a:prstGeom>
            <a:noFill/>
          </p:spPr>
          <p:txBody>
            <a:bodyPr wrap="square" rtlCol="0">
              <a:spAutoFit/>
            </a:bodyPr>
            <a:lstStyle/>
            <a:p>
              <a:pPr algn="ctr"/>
              <a:r>
                <a:rPr lang="it-IT" sz="900" b="1">
                  <a:latin typeface="Arial" panose="020B0604020202020204" pitchFamily="34" charset="0"/>
                  <a:cs typeface="Arial" panose="020B0604020202020204" pitchFamily="34" charset="0"/>
                </a:rPr>
                <a:t>Roman </a:t>
              </a:r>
            </a:p>
            <a:p>
              <a:pPr algn="ctr"/>
              <a:r>
                <a:rPr lang="it-IT" sz="900" b="1">
                  <a:latin typeface="Arial" panose="020B0604020202020204" pitchFamily="34" charset="0"/>
                  <a:cs typeface="Arial" panose="020B0604020202020204" pitchFamily="34" charset="0"/>
                </a:rPr>
                <a:t>et al </a:t>
              </a:r>
            </a:p>
          </p:txBody>
        </p:sp>
        <p:sp>
          <p:nvSpPr>
            <p:cNvPr id="27" name="Rettangolo 26">
              <a:extLst>
                <a:ext uri="{FF2B5EF4-FFF2-40B4-BE49-F238E27FC236}">
                  <a16:creationId xmlns:a16="http://schemas.microsoft.com/office/drawing/2014/main" id="{9F775C86-2FA6-2918-9BBE-38BF5EC9EF42}"/>
                </a:ext>
              </a:extLst>
            </p:cNvPr>
            <p:cNvSpPr/>
            <p:nvPr/>
          </p:nvSpPr>
          <p:spPr>
            <a:xfrm>
              <a:off x="4697715" y="4298048"/>
              <a:ext cx="815926" cy="869429"/>
            </a:xfrm>
            <a:prstGeom prst="rect">
              <a:avLst/>
            </a:prstGeom>
            <a:noFill/>
            <a:ln w="1905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900">
                <a:latin typeface="Arial" panose="020B0604020202020204" pitchFamily="34" charset="0"/>
                <a:cs typeface="Arial" panose="020B0604020202020204" pitchFamily="34" charset="0"/>
              </a:endParaRPr>
            </a:p>
          </p:txBody>
        </p:sp>
        <p:sp>
          <p:nvSpPr>
            <p:cNvPr id="31" name="Rettangolo 30">
              <a:extLst>
                <a:ext uri="{FF2B5EF4-FFF2-40B4-BE49-F238E27FC236}">
                  <a16:creationId xmlns:a16="http://schemas.microsoft.com/office/drawing/2014/main" id="{A52A9D4B-63FE-8265-1BE3-0E2A7866D493}"/>
                </a:ext>
              </a:extLst>
            </p:cNvPr>
            <p:cNvSpPr/>
            <p:nvPr/>
          </p:nvSpPr>
          <p:spPr>
            <a:xfrm>
              <a:off x="6759593" y="4289084"/>
              <a:ext cx="815926" cy="869429"/>
            </a:xfrm>
            <a:prstGeom prst="rect">
              <a:avLst/>
            </a:prstGeom>
            <a:noFill/>
            <a:ln w="1905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900">
                <a:latin typeface="Arial" panose="020B0604020202020204" pitchFamily="34" charset="0"/>
                <a:cs typeface="Arial" panose="020B0604020202020204" pitchFamily="34" charset="0"/>
              </a:endParaRPr>
            </a:p>
          </p:txBody>
        </p:sp>
        <p:sp>
          <p:nvSpPr>
            <p:cNvPr id="32" name="Rettangolo 31">
              <a:extLst>
                <a:ext uri="{FF2B5EF4-FFF2-40B4-BE49-F238E27FC236}">
                  <a16:creationId xmlns:a16="http://schemas.microsoft.com/office/drawing/2014/main" id="{C516A581-1B8B-8B78-5233-FFCAF7D5E1E5}"/>
                </a:ext>
              </a:extLst>
            </p:cNvPr>
            <p:cNvSpPr/>
            <p:nvPr/>
          </p:nvSpPr>
          <p:spPr>
            <a:xfrm>
              <a:off x="8681078" y="4292600"/>
              <a:ext cx="815926" cy="869429"/>
            </a:xfrm>
            <a:prstGeom prst="rect">
              <a:avLst/>
            </a:prstGeom>
            <a:noFill/>
            <a:ln w="1905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900">
                <a:latin typeface="Arial" panose="020B0604020202020204" pitchFamily="34" charset="0"/>
                <a:cs typeface="Arial" panose="020B0604020202020204" pitchFamily="34" charset="0"/>
              </a:endParaRPr>
            </a:p>
          </p:txBody>
        </p:sp>
        <p:sp>
          <p:nvSpPr>
            <p:cNvPr id="33" name="Rettangolo 32">
              <a:extLst>
                <a:ext uri="{FF2B5EF4-FFF2-40B4-BE49-F238E27FC236}">
                  <a16:creationId xmlns:a16="http://schemas.microsoft.com/office/drawing/2014/main" id="{9A7D8DCE-0779-D3CE-DDE9-930C444F5BDA}"/>
                </a:ext>
              </a:extLst>
            </p:cNvPr>
            <p:cNvSpPr/>
            <p:nvPr/>
          </p:nvSpPr>
          <p:spPr>
            <a:xfrm>
              <a:off x="3034768" y="4302531"/>
              <a:ext cx="815926" cy="869429"/>
            </a:xfrm>
            <a:prstGeom prst="rect">
              <a:avLst/>
            </a:prstGeom>
            <a:noFill/>
            <a:ln w="1905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900">
                <a:latin typeface="Arial" panose="020B0604020202020204" pitchFamily="34" charset="0"/>
                <a:cs typeface="Arial" panose="020B0604020202020204" pitchFamily="34" charset="0"/>
              </a:endParaRPr>
            </a:p>
          </p:txBody>
        </p:sp>
        <p:sp>
          <p:nvSpPr>
            <p:cNvPr id="34" name="Rettangolo 33">
              <a:extLst>
                <a:ext uri="{FF2B5EF4-FFF2-40B4-BE49-F238E27FC236}">
                  <a16:creationId xmlns:a16="http://schemas.microsoft.com/office/drawing/2014/main" id="{3C503C00-ED30-07ED-8E0F-705803DAF666}"/>
                </a:ext>
              </a:extLst>
            </p:cNvPr>
            <p:cNvSpPr/>
            <p:nvPr/>
          </p:nvSpPr>
          <p:spPr>
            <a:xfrm>
              <a:off x="1622824" y="4289084"/>
              <a:ext cx="815926" cy="869429"/>
            </a:xfrm>
            <a:prstGeom prst="rect">
              <a:avLst/>
            </a:prstGeom>
            <a:noFill/>
            <a:ln w="1905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900">
                <a:latin typeface="Arial" panose="020B0604020202020204" pitchFamily="34" charset="0"/>
                <a:cs typeface="Arial" panose="020B0604020202020204" pitchFamily="34" charset="0"/>
              </a:endParaRPr>
            </a:p>
          </p:txBody>
        </p:sp>
      </p:grpSp>
      <p:graphicFrame>
        <p:nvGraphicFramePr>
          <p:cNvPr id="17" name="Grafico 13">
            <a:extLst>
              <a:ext uri="{FF2B5EF4-FFF2-40B4-BE49-F238E27FC236}">
                <a16:creationId xmlns:a16="http://schemas.microsoft.com/office/drawing/2014/main" id="{F2A0BE7B-282D-5027-E966-2EA0165C4A5A}"/>
              </a:ext>
            </a:extLst>
          </p:cNvPr>
          <p:cNvGraphicFramePr>
            <a:graphicFrameLocks/>
          </p:cNvGraphicFramePr>
          <p:nvPr/>
        </p:nvGraphicFramePr>
        <p:xfrm>
          <a:off x="-221029" y="3889620"/>
          <a:ext cx="2747963" cy="1550987"/>
        </p:xfrm>
        <a:graphic>
          <a:graphicData uri="http://schemas.openxmlformats.org/drawingml/2006/chart">
            <c:chart xmlns:c="http://schemas.openxmlformats.org/drawingml/2006/chart" xmlns:r="http://schemas.openxmlformats.org/officeDocument/2006/relationships" r:id="rId5"/>
          </a:graphicData>
        </a:graphic>
      </p:graphicFrame>
      <p:sp>
        <p:nvSpPr>
          <p:cNvPr id="28" name="CasellaDiTesto 27">
            <a:extLst>
              <a:ext uri="{FF2B5EF4-FFF2-40B4-BE49-F238E27FC236}">
                <a16:creationId xmlns:a16="http://schemas.microsoft.com/office/drawing/2014/main" id="{B318CB26-C757-E7E9-4BA9-CB257A8E7A9E}"/>
              </a:ext>
            </a:extLst>
          </p:cNvPr>
          <p:cNvSpPr txBox="1"/>
          <p:nvPr/>
        </p:nvSpPr>
        <p:spPr>
          <a:xfrm>
            <a:off x="1724516" y="4137169"/>
            <a:ext cx="934745" cy="307777"/>
          </a:xfrm>
          <a:prstGeom prst="rect">
            <a:avLst/>
          </a:prstGeom>
          <a:noFill/>
        </p:spPr>
        <p:txBody>
          <a:bodyPr wrap="square">
            <a:spAutoFit/>
          </a:bodyPr>
          <a:lstStyle/>
          <a:p>
            <a:r>
              <a:rPr lang="it-IT" sz="1400">
                <a:latin typeface="Arial" panose="020B0604020202020204" pitchFamily="34" charset="0"/>
                <a:cs typeface="Arial" panose="020B0604020202020204" pitchFamily="34" charset="0"/>
              </a:rPr>
              <a:t>~ 30%</a:t>
            </a:r>
          </a:p>
        </p:txBody>
      </p:sp>
      <p:cxnSp>
        <p:nvCxnSpPr>
          <p:cNvPr id="30" name="Connettore 2 29">
            <a:extLst>
              <a:ext uri="{FF2B5EF4-FFF2-40B4-BE49-F238E27FC236}">
                <a16:creationId xmlns:a16="http://schemas.microsoft.com/office/drawing/2014/main" id="{2D445343-7E43-31A6-8340-BC51EED86F50}"/>
              </a:ext>
            </a:extLst>
          </p:cNvPr>
          <p:cNvCxnSpPr>
            <a:cxnSpLocks/>
          </p:cNvCxnSpPr>
          <p:nvPr/>
        </p:nvCxnSpPr>
        <p:spPr>
          <a:xfrm>
            <a:off x="1943100" y="4732483"/>
            <a:ext cx="1020480" cy="496742"/>
          </a:xfrm>
          <a:prstGeom prst="straightConnector1">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35" name="Connettore 2 34">
            <a:extLst>
              <a:ext uri="{FF2B5EF4-FFF2-40B4-BE49-F238E27FC236}">
                <a16:creationId xmlns:a16="http://schemas.microsoft.com/office/drawing/2014/main" id="{0A1E4307-3BE6-2397-441F-C4B4F85B5F34}"/>
              </a:ext>
            </a:extLst>
          </p:cNvPr>
          <p:cNvCxnSpPr>
            <a:cxnSpLocks/>
          </p:cNvCxnSpPr>
          <p:nvPr/>
        </p:nvCxnSpPr>
        <p:spPr>
          <a:xfrm>
            <a:off x="1000125" y="5229225"/>
            <a:ext cx="0" cy="485775"/>
          </a:xfrm>
          <a:prstGeom prst="straightConnector1">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39" name="Rettangolo 38">
            <a:extLst>
              <a:ext uri="{FF2B5EF4-FFF2-40B4-BE49-F238E27FC236}">
                <a16:creationId xmlns:a16="http://schemas.microsoft.com/office/drawing/2014/main" id="{B979D9D1-2346-AAA9-F81B-1389828B3547}"/>
              </a:ext>
            </a:extLst>
          </p:cNvPr>
          <p:cNvSpPr/>
          <p:nvPr/>
        </p:nvSpPr>
        <p:spPr>
          <a:xfrm>
            <a:off x="1788016" y="4086369"/>
            <a:ext cx="802418" cy="369332"/>
          </a:xfrm>
          <a:prstGeom prst="rect">
            <a:avLst/>
          </a:prstGeom>
          <a:noFill/>
          <a:ln w="127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400">
              <a:latin typeface="Arial" panose="020B0604020202020204" pitchFamily="34" charset="0"/>
              <a:cs typeface="Arial" panose="020B0604020202020204" pitchFamily="34" charset="0"/>
            </a:endParaRPr>
          </a:p>
        </p:txBody>
      </p:sp>
      <p:sp>
        <p:nvSpPr>
          <p:cNvPr id="40" name="Rettangolo 39">
            <a:extLst>
              <a:ext uri="{FF2B5EF4-FFF2-40B4-BE49-F238E27FC236}">
                <a16:creationId xmlns:a16="http://schemas.microsoft.com/office/drawing/2014/main" id="{F450E803-9DC7-2D50-6CBD-5A3F3CEE1AE1}"/>
              </a:ext>
            </a:extLst>
          </p:cNvPr>
          <p:cNvSpPr/>
          <p:nvPr/>
        </p:nvSpPr>
        <p:spPr>
          <a:xfrm>
            <a:off x="223589" y="5581462"/>
            <a:ext cx="2354145" cy="547535"/>
          </a:xfrm>
          <a:prstGeom prst="rect">
            <a:avLst/>
          </a:prstGeom>
          <a:noFill/>
          <a:ln w="1270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400" b="1" dirty="0">
                <a:solidFill>
                  <a:schemeClr val="tx1"/>
                </a:solidFill>
                <a:latin typeface="Arial" panose="020B0604020202020204" pitchFamily="34" charset="0"/>
                <a:cs typeface="Arial" panose="020B0604020202020204" pitchFamily="34" charset="0"/>
              </a:rPr>
              <a:t>No erosive </a:t>
            </a:r>
            <a:r>
              <a:rPr lang="it-IT" sz="1400" b="1" dirty="0" err="1">
                <a:solidFill>
                  <a:schemeClr val="tx1"/>
                </a:solidFill>
                <a:latin typeface="Arial" panose="020B0604020202020204" pitchFamily="34" charset="0"/>
                <a:cs typeface="Arial" panose="020B0604020202020204" pitchFamily="34" charset="0"/>
              </a:rPr>
              <a:t>esophagitis</a:t>
            </a:r>
            <a:r>
              <a:rPr lang="it-IT" sz="1400" b="1" dirty="0">
                <a:solidFill>
                  <a:schemeClr val="tx1"/>
                </a:solidFill>
                <a:latin typeface="Arial" panose="020B0604020202020204" pitchFamily="34" charset="0"/>
                <a:cs typeface="Arial" panose="020B0604020202020204" pitchFamily="34" charset="0"/>
              </a:rPr>
              <a:t> </a:t>
            </a:r>
          </a:p>
        </p:txBody>
      </p:sp>
      <p:pic>
        <p:nvPicPr>
          <p:cNvPr id="19" name="Immagine 18" descr="Immagine che contiene simbolo, emblema, cresta&#10;&#10;Descrizione generata automaticamente">
            <a:extLst>
              <a:ext uri="{FF2B5EF4-FFF2-40B4-BE49-F238E27FC236}">
                <a16:creationId xmlns:a16="http://schemas.microsoft.com/office/drawing/2014/main" id="{30047B61-8F15-44EF-2265-B62C3D393F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5903" y="508670"/>
            <a:ext cx="584200" cy="609600"/>
          </a:xfrm>
          <a:prstGeom prst="rect">
            <a:avLst/>
          </a:prstGeom>
        </p:spPr>
      </p:pic>
    </p:spTree>
    <p:extLst>
      <p:ext uri="{BB962C8B-B14F-4D97-AF65-F5344CB8AC3E}">
        <p14:creationId xmlns:p14="http://schemas.microsoft.com/office/powerpoint/2010/main" val="3980478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3EA5098-5F8E-32F3-E087-6A026FD7AE98}"/>
              </a:ext>
            </a:extLst>
          </p:cNvPr>
          <p:cNvSpPr txBox="1"/>
          <p:nvPr/>
        </p:nvSpPr>
        <p:spPr>
          <a:xfrm>
            <a:off x="588685" y="2812772"/>
            <a:ext cx="8260453" cy="584775"/>
          </a:xfrm>
          <a:prstGeom prst="rect">
            <a:avLst/>
          </a:prstGeom>
          <a:solidFill>
            <a:schemeClr val="accent2">
              <a:lumMod val="40000"/>
              <a:lumOff val="60000"/>
            </a:schemeClr>
          </a:solidFill>
        </p:spPr>
        <p:txBody>
          <a:bodyPr wrap="square" rtlCol="0">
            <a:spAutoFit/>
          </a:bodyPr>
          <a:lstStyle/>
          <a:p>
            <a:r>
              <a:rPr lang="it-IT" sz="3200" b="1" dirty="0">
                <a:latin typeface="Verdana" panose="020B0604030504040204" pitchFamily="34" charset="0"/>
                <a:ea typeface="Verdana" panose="020B0604030504040204" pitchFamily="34" charset="0"/>
                <a:cs typeface="Verdana" panose="020B0604030504040204" pitchFamily="34" charset="0"/>
              </a:rPr>
              <a:t>RADIOLOGICAL EVALUATION</a:t>
            </a:r>
          </a:p>
        </p:txBody>
      </p:sp>
      <p:sp>
        <p:nvSpPr>
          <p:cNvPr id="3" name="Titolo 2">
            <a:extLst>
              <a:ext uri="{FF2B5EF4-FFF2-40B4-BE49-F238E27FC236}">
                <a16:creationId xmlns:a16="http://schemas.microsoft.com/office/drawing/2014/main" id="{FB439EBC-653C-14D1-FACF-6CF5C5642065}"/>
              </a:ext>
            </a:extLst>
          </p:cNvPr>
          <p:cNvSpPr>
            <a:spLocks noGrp="1"/>
          </p:cNvSpPr>
          <p:nvPr>
            <p:ph type="title"/>
          </p:nvPr>
        </p:nvSpPr>
        <p:spPr>
          <a:xfrm>
            <a:off x="1092200" y="635761"/>
            <a:ext cx="10972800" cy="1143000"/>
          </a:xfrm>
        </p:spPr>
        <p:txBody>
          <a:bodyPr>
            <a:normAutofit/>
          </a:bodyPr>
          <a:lstStyle/>
          <a:p>
            <a:r>
              <a:rPr lang="it-IT" sz="4400" b="1" dirty="0">
                <a:ln>
                  <a:solidFill>
                    <a:schemeClr val="tx2">
                      <a:lumMod val="75000"/>
                    </a:schemeClr>
                  </a:solidFill>
                </a:ln>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rPr>
              <a:t>3° STEP AFTER SURGERY</a:t>
            </a:r>
          </a:p>
        </p:txBody>
      </p:sp>
      <p:pic>
        <p:nvPicPr>
          <p:cNvPr id="2050" name="Picture 2" descr="Reasons Why You Should See a Radiologist | EMU Health">
            <a:extLst>
              <a:ext uri="{FF2B5EF4-FFF2-40B4-BE49-F238E27FC236}">
                <a16:creationId xmlns:a16="http://schemas.microsoft.com/office/drawing/2014/main" id="{70700DD0-6111-3E0D-0C0F-41BEDCC6C4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0224" y="2643187"/>
            <a:ext cx="2905125" cy="1571625"/>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3" descr="Immagine che contiene schizzo, disegno al tratto&#10;&#10;Descrizione generata automaticamente">
            <a:extLst>
              <a:ext uri="{FF2B5EF4-FFF2-40B4-BE49-F238E27FC236}">
                <a16:creationId xmlns:a16="http://schemas.microsoft.com/office/drawing/2014/main" id="{CE83F34D-E191-C8B2-8366-0BFAC89831FC}"/>
              </a:ext>
            </a:extLst>
          </p:cNvPr>
          <p:cNvPicPr>
            <a:picLocks noChangeAspect="1"/>
          </p:cNvPicPr>
          <p:nvPr/>
        </p:nvPicPr>
        <p:blipFill rotWithShape="1">
          <a:blip r:embed="rId3">
            <a:extLst>
              <a:ext uri="{28A0092B-C50C-407E-A947-70E740481C1C}">
                <a14:useLocalDpi xmlns:a14="http://schemas.microsoft.com/office/drawing/2010/main" val="0"/>
              </a:ext>
            </a:extLst>
          </a:blip>
          <a:srcRect l="-17085"/>
          <a:stretch/>
        </p:blipFill>
        <p:spPr>
          <a:xfrm>
            <a:off x="10889907" y="296863"/>
            <a:ext cx="1160684" cy="821407"/>
          </a:xfrm>
          <a:prstGeom prst="rect">
            <a:avLst/>
          </a:prstGeom>
        </p:spPr>
      </p:pic>
    </p:spTree>
    <p:extLst>
      <p:ext uri="{BB962C8B-B14F-4D97-AF65-F5344CB8AC3E}">
        <p14:creationId xmlns:p14="http://schemas.microsoft.com/office/powerpoint/2010/main" val="200374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ggetto 3">
            <a:extLst>
              <a:ext uri="{FF2B5EF4-FFF2-40B4-BE49-F238E27FC236}">
                <a16:creationId xmlns:a16="http://schemas.microsoft.com/office/drawing/2014/main" id="{15F8B08C-5CD9-C6C0-B4FA-F933E3B1FF11}"/>
              </a:ext>
            </a:extLst>
          </p:cNvPr>
          <p:cNvGraphicFramePr>
            <a:graphicFrameLocks noChangeAspect="1"/>
          </p:cNvGraphicFramePr>
          <p:nvPr/>
        </p:nvGraphicFramePr>
        <p:xfrm>
          <a:off x="248288" y="134755"/>
          <a:ext cx="7724117" cy="1563621"/>
        </p:xfrm>
        <a:graphic>
          <a:graphicData uri="http://schemas.openxmlformats.org/presentationml/2006/ole">
            <mc:AlternateContent xmlns:mc="http://schemas.openxmlformats.org/markup-compatibility/2006">
              <mc:Choice xmlns:v="urn:schemas-microsoft-com:vml" Requires="v">
                <p:oleObj name="Bitmap Image" r:id="rId2" imgW="5740560" imgH="1162080" progId="PBrush">
                  <p:embed/>
                </p:oleObj>
              </mc:Choice>
              <mc:Fallback>
                <p:oleObj name="Bitmap Image" r:id="rId2" imgW="5740560" imgH="1162080" progId="PBrush">
                  <p:embed/>
                  <p:pic>
                    <p:nvPicPr>
                      <p:cNvPr id="4" name="Oggetto 3">
                        <a:extLst>
                          <a:ext uri="{FF2B5EF4-FFF2-40B4-BE49-F238E27FC236}">
                            <a16:creationId xmlns:a16="http://schemas.microsoft.com/office/drawing/2014/main" id="{15F8B08C-5CD9-C6C0-B4FA-F933E3B1FF11}"/>
                          </a:ext>
                        </a:extLst>
                      </p:cNvPr>
                      <p:cNvPicPr/>
                      <p:nvPr/>
                    </p:nvPicPr>
                    <p:blipFill>
                      <a:blip r:embed="rId3"/>
                      <a:stretch>
                        <a:fillRect/>
                      </a:stretch>
                    </p:blipFill>
                    <p:spPr>
                      <a:xfrm>
                        <a:off x="248288" y="134755"/>
                        <a:ext cx="7724117" cy="1563621"/>
                      </a:xfrm>
                      <a:prstGeom prst="rect">
                        <a:avLst/>
                      </a:prstGeom>
                    </p:spPr>
                  </p:pic>
                </p:oleObj>
              </mc:Fallback>
            </mc:AlternateContent>
          </a:graphicData>
        </a:graphic>
      </p:graphicFrame>
      <p:pic>
        <p:nvPicPr>
          <p:cNvPr id="5" name="Immagine 4">
            <a:extLst>
              <a:ext uri="{FF2B5EF4-FFF2-40B4-BE49-F238E27FC236}">
                <a16:creationId xmlns:a16="http://schemas.microsoft.com/office/drawing/2014/main" id="{383A0C62-E52A-AE4C-4383-4316ACB3C097}"/>
              </a:ext>
            </a:extLst>
          </p:cNvPr>
          <p:cNvPicPr>
            <a:picLocks noChangeAspect="1"/>
          </p:cNvPicPr>
          <p:nvPr/>
        </p:nvPicPr>
        <p:blipFill>
          <a:blip r:embed="rId4"/>
          <a:stretch>
            <a:fillRect/>
          </a:stretch>
        </p:blipFill>
        <p:spPr>
          <a:xfrm>
            <a:off x="3709357" y="2020470"/>
            <a:ext cx="8274503" cy="4033821"/>
          </a:xfrm>
          <a:prstGeom prst="rect">
            <a:avLst/>
          </a:prstGeom>
        </p:spPr>
      </p:pic>
      <p:sp>
        <p:nvSpPr>
          <p:cNvPr id="7" name="CasellaDiTesto 6">
            <a:extLst>
              <a:ext uri="{FF2B5EF4-FFF2-40B4-BE49-F238E27FC236}">
                <a16:creationId xmlns:a16="http://schemas.microsoft.com/office/drawing/2014/main" id="{A36DD2ED-09BE-522E-A03D-1DE36359D422}"/>
              </a:ext>
            </a:extLst>
          </p:cNvPr>
          <p:cNvSpPr txBox="1"/>
          <p:nvPr/>
        </p:nvSpPr>
        <p:spPr>
          <a:xfrm>
            <a:off x="423937" y="3298717"/>
            <a:ext cx="3021908" cy="1477328"/>
          </a:xfrm>
          <a:prstGeom prst="rect">
            <a:avLst/>
          </a:prstGeom>
          <a:noFill/>
        </p:spPr>
        <p:txBody>
          <a:bodyPr wrap="square">
            <a:spAutoFit/>
          </a:bodyPr>
          <a:lstStyle/>
          <a:p>
            <a:pPr algn="just"/>
            <a:r>
              <a:rPr lang="en-US" dirty="0"/>
              <a:t>The presence of ITSM indicated </a:t>
            </a:r>
            <a:r>
              <a:rPr lang="en-US" b="1" dirty="0">
                <a:solidFill>
                  <a:srgbClr val="FF0000"/>
                </a:solidFill>
              </a:rPr>
              <a:t>more frequent GERD symptoms </a:t>
            </a:r>
            <a:r>
              <a:rPr lang="en-US" dirty="0"/>
              <a:t>and a </a:t>
            </a:r>
            <a:r>
              <a:rPr lang="en-US" b="1" dirty="0">
                <a:solidFill>
                  <a:srgbClr val="FF0000"/>
                </a:solidFill>
              </a:rPr>
              <a:t>higher probability of suboptimal weight loss.</a:t>
            </a:r>
            <a:endParaRPr lang="it-IT" b="1" dirty="0">
              <a:solidFill>
                <a:srgbClr val="FF0000"/>
              </a:solidFill>
            </a:endParaRPr>
          </a:p>
        </p:txBody>
      </p:sp>
      <p:sp>
        <p:nvSpPr>
          <p:cNvPr id="3" name="CasellaDiTesto 2">
            <a:extLst>
              <a:ext uri="{FF2B5EF4-FFF2-40B4-BE49-F238E27FC236}">
                <a16:creationId xmlns:a16="http://schemas.microsoft.com/office/drawing/2014/main" id="{3CC72927-C1A2-58EB-13DF-0A13302BBFD5}"/>
              </a:ext>
            </a:extLst>
          </p:cNvPr>
          <p:cNvSpPr txBox="1"/>
          <p:nvPr/>
        </p:nvSpPr>
        <p:spPr>
          <a:xfrm>
            <a:off x="9036438" y="1125837"/>
            <a:ext cx="2387471" cy="369332"/>
          </a:xfrm>
          <a:prstGeom prst="rect">
            <a:avLst/>
          </a:prstGeom>
          <a:noFill/>
        </p:spPr>
        <p:txBody>
          <a:bodyPr wrap="square" rtlCol="0">
            <a:spAutoFit/>
          </a:bodyPr>
          <a:lstStyle/>
          <a:p>
            <a:r>
              <a:rPr lang="it-IT" dirty="0" err="1"/>
              <a:t>Obesity</a:t>
            </a:r>
            <a:r>
              <a:rPr lang="it-IT" dirty="0"/>
              <a:t> Surgery, 2021</a:t>
            </a:r>
          </a:p>
        </p:txBody>
      </p:sp>
      <p:pic>
        <p:nvPicPr>
          <p:cNvPr id="2" name="Immagine 1" descr="Immagine che contiene schizzo, disegno al tratto&#10;&#10;Descrizione generata automaticamente">
            <a:extLst>
              <a:ext uri="{FF2B5EF4-FFF2-40B4-BE49-F238E27FC236}">
                <a16:creationId xmlns:a16="http://schemas.microsoft.com/office/drawing/2014/main" id="{6B06ED23-F198-CFF8-BF31-EA022E967DEF}"/>
              </a:ext>
            </a:extLst>
          </p:cNvPr>
          <p:cNvPicPr>
            <a:picLocks noChangeAspect="1"/>
          </p:cNvPicPr>
          <p:nvPr/>
        </p:nvPicPr>
        <p:blipFill rotWithShape="1">
          <a:blip r:embed="rId5">
            <a:extLst>
              <a:ext uri="{28A0092B-C50C-407E-A947-70E740481C1C}">
                <a14:useLocalDpi xmlns:a14="http://schemas.microsoft.com/office/drawing/2010/main" val="0"/>
              </a:ext>
            </a:extLst>
          </a:blip>
          <a:srcRect l="-17085"/>
          <a:stretch/>
        </p:blipFill>
        <p:spPr>
          <a:xfrm>
            <a:off x="10889907" y="296863"/>
            <a:ext cx="1160684" cy="821407"/>
          </a:xfrm>
          <a:prstGeom prst="rect">
            <a:avLst/>
          </a:prstGeom>
        </p:spPr>
      </p:pic>
    </p:spTree>
    <p:extLst>
      <p:ext uri="{BB962C8B-B14F-4D97-AF65-F5344CB8AC3E}">
        <p14:creationId xmlns:p14="http://schemas.microsoft.com/office/powerpoint/2010/main" val="218285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6ACB82BF-6B5A-9965-5CF7-C1F5003A3007}"/>
              </a:ext>
            </a:extLst>
          </p:cNvPr>
          <p:cNvPicPr>
            <a:picLocks noChangeAspect="1"/>
          </p:cNvPicPr>
          <p:nvPr/>
        </p:nvPicPr>
        <p:blipFill rotWithShape="1">
          <a:blip r:embed="rId2">
            <a:extLst>
              <a:ext uri="{28A0092B-C50C-407E-A947-70E740481C1C}">
                <a14:useLocalDpi xmlns:a14="http://schemas.microsoft.com/office/drawing/2010/main" val="0"/>
              </a:ext>
            </a:extLst>
          </a:blip>
          <a:srcRect l="32675" t="28862" r="9838" b="21399"/>
          <a:stretch/>
        </p:blipFill>
        <p:spPr>
          <a:xfrm>
            <a:off x="1480461" y="715791"/>
            <a:ext cx="4179069" cy="2289901"/>
          </a:xfrm>
          <a:prstGeom prst="rect">
            <a:avLst/>
          </a:prstGeom>
        </p:spPr>
      </p:pic>
      <p:pic>
        <p:nvPicPr>
          <p:cNvPr id="10" name="Immagine 9">
            <a:extLst>
              <a:ext uri="{FF2B5EF4-FFF2-40B4-BE49-F238E27FC236}">
                <a16:creationId xmlns:a16="http://schemas.microsoft.com/office/drawing/2014/main" id="{F781F4C5-4728-CC47-829E-18CCFE2EF629}"/>
              </a:ext>
            </a:extLst>
          </p:cNvPr>
          <p:cNvPicPr>
            <a:picLocks noChangeAspect="1"/>
          </p:cNvPicPr>
          <p:nvPr/>
        </p:nvPicPr>
        <p:blipFill rotWithShape="1">
          <a:blip r:embed="rId3">
            <a:extLst>
              <a:ext uri="{28A0092B-C50C-407E-A947-70E740481C1C}">
                <a14:useLocalDpi xmlns:a14="http://schemas.microsoft.com/office/drawing/2010/main" val="0"/>
              </a:ext>
            </a:extLst>
          </a:blip>
          <a:srcRect l="63387" t="35079" r="12201" b="17669"/>
          <a:stretch/>
        </p:blipFill>
        <p:spPr>
          <a:xfrm>
            <a:off x="2303838" y="3142315"/>
            <a:ext cx="2532317" cy="3104130"/>
          </a:xfrm>
          <a:prstGeom prst="rect">
            <a:avLst/>
          </a:prstGeom>
        </p:spPr>
      </p:pic>
      <p:cxnSp>
        <p:nvCxnSpPr>
          <p:cNvPr id="4" name="Connettore 2 3">
            <a:extLst>
              <a:ext uri="{FF2B5EF4-FFF2-40B4-BE49-F238E27FC236}">
                <a16:creationId xmlns:a16="http://schemas.microsoft.com/office/drawing/2014/main" id="{3523918A-9E20-607D-5EC4-86DCC9A49251}"/>
              </a:ext>
            </a:extLst>
          </p:cNvPr>
          <p:cNvCxnSpPr/>
          <p:nvPr/>
        </p:nvCxnSpPr>
        <p:spPr>
          <a:xfrm>
            <a:off x="2783632" y="4831958"/>
            <a:ext cx="360040" cy="455830"/>
          </a:xfrm>
          <a:prstGeom prst="straightConnector1">
            <a:avLst/>
          </a:prstGeom>
          <a:ln w="57150">
            <a:solidFill>
              <a:srgbClr val="DB223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8" name="Oggetto 7">
            <a:extLst>
              <a:ext uri="{FF2B5EF4-FFF2-40B4-BE49-F238E27FC236}">
                <a16:creationId xmlns:a16="http://schemas.microsoft.com/office/drawing/2014/main" id="{31D29ED8-6A2C-1E8D-23D0-9DFAC6B03B2D}"/>
              </a:ext>
            </a:extLst>
          </p:cNvPr>
          <p:cNvGraphicFramePr>
            <a:graphicFrameLocks noChangeAspect="1"/>
          </p:cNvGraphicFramePr>
          <p:nvPr/>
        </p:nvGraphicFramePr>
        <p:xfrm>
          <a:off x="6096000" y="1399470"/>
          <a:ext cx="5035195" cy="1174174"/>
        </p:xfrm>
        <a:graphic>
          <a:graphicData uri="http://schemas.openxmlformats.org/presentationml/2006/ole">
            <mc:AlternateContent xmlns:mc="http://schemas.openxmlformats.org/markup-compatibility/2006">
              <mc:Choice xmlns:v="urn:schemas-microsoft-com:vml" Requires="v">
                <p:oleObj name="Bitmap Image" r:id="rId4" imgW="6045120" imgH="1409760" progId="PBrush">
                  <p:embed/>
                </p:oleObj>
              </mc:Choice>
              <mc:Fallback>
                <p:oleObj name="Bitmap Image" r:id="rId4" imgW="6045120" imgH="1409760" progId="PBrush">
                  <p:embed/>
                  <p:pic>
                    <p:nvPicPr>
                      <p:cNvPr id="8" name="Oggetto 7">
                        <a:extLst>
                          <a:ext uri="{FF2B5EF4-FFF2-40B4-BE49-F238E27FC236}">
                            <a16:creationId xmlns:a16="http://schemas.microsoft.com/office/drawing/2014/main" id="{31D29ED8-6A2C-1E8D-23D0-9DFAC6B03B2D}"/>
                          </a:ext>
                        </a:extLst>
                      </p:cNvPr>
                      <p:cNvPicPr/>
                      <p:nvPr/>
                    </p:nvPicPr>
                    <p:blipFill>
                      <a:blip r:embed="rId5"/>
                      <a:stretch>
                        <a:fillRect/>
                      </a:stretch>
                    </p:blipFill>
                    <p:spPr>
                      <a:xfrm>
                        <a:off x="6096000" y="1399470"/>
                        <a:ext cx="5035195" cy="1174174"/>
                      </a:xfrm>
                      <a:prstGeom prst="rect">
                        <a:avLst/>
                      </a:prstGeom>
                    </p:spPr>
                  </p:pic>
                </p:oleObj>
              </mc:Fallback>
            </mc:AlternateContent>
          </a:graphicData>
        </a:graphic>
      </p:graphicFrame>
      <p:pic>
        <p:nvPicPr>
          <p:cNvPr id="7" name="Immagine 6" descr="Immagine che contiene schermata, Imaging medicale, nero, lastra dei raggi X&#10;&#10;Descrizione generata automaticamente">
            <a:extLst>
              <a:ext uri="{FF2B5EF4-FFF2-40B4-BE49-F238E27FC236}">
                <a16:creationId xmlns:a16="http://schemas.microsoft.com/office/drawing/2014/main" id="{1612CBEC-3CBA-1BFC-0566-09BC1FD7E1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9140" y="3094349"/>
            <a:ext cx="3627369" cy="3132000"/>
          </a:xfrm>
          <a:prstGeom prst="rect">
            <a:avLst/>
          </a:prstGeom>
        </p:spPr>
      </p:pic>
      <p:sp>
        <p:nvSpPr>
          <p:cNvPr id="6" name="Ovale 5">
            <a:extLst>
              <a:ext uri="{FF2B5EF4-FFF2-40B4-BE49-F238E27FC236}">
                <a16:creationId xmlns:a16="http://schemas.microsoft.com/office/drawing/2014/main" id="{A993B35C-4D0F-A378-34AF-ADB2A2789265}"/>
              </a:ext>
            </a:extLst>
          </p:cNvPr>
          <p:cNvSpPr/>
          <p:nvPr/>
        </p:nvSpPr>
        <p:spPr>
          <a:xfrm>
            <a:off x="8456684" y="2795317"/>
            <a:ext cx="936104" cy="864096"/>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F1FA0A87-39E3-A5D5-A49B-E97E18CC30FA}"/>
              </a:ext>
            </a:extLst>
          </p:cNvPr>
          <p:cNvSpPr txBox="1"/>
          <p:nvPr/>
        </p:nvSpPr>
        <p:spPr>
          <a:xfrm>
            <a:off x="10487891" y="6442364"/>
            <a:ext cx="907621" cy="261610"/>
          </a:xfrm>
          <a:prstGeom prst="rect">
            <a:avLst/>
          </a:prstGeom>
          <a:noFill/>
        </p:spPr>
        <p:txBody>
          <a:bodyPr wrap="none" rtlCol="0">
            <a:spAutoFit/>
          </a:bodyPr>
          <a:lstStyle/>
          <a:p>
            <a:r>
              <a:rPr lang="it-IT" sz="1100" dirty="0"/>
              <a:t>SOARD 2020</a:t>
            </a:r>
          </a:p>
        </p:txBody>
      </p:sp>
      <p:pic>
        <p:nvPicPr>
          <p:cNvPr id="2" name="Immagine 1" descr="Immagine che contiene schizzo, disegno al tratto&#10;&#10;Descrizione generata automaticamente">
            <a:extLst>
              <a:ext uri="{FF2B5EF4-FFF2-40B4-BE49-F238E27FC236}">
                <a16:creationId xmlns:a16="http://schemas.microsoft.com/office/drawing/2014/main" id="{26A3CAFD-586A-B7A9-B391-C5C9F9C1AE91}"/>
              </a:ext>
            </a:extLst>
          </p:cNvPr>
          <p:cNvPicPr>
            <a:picLocks noChangeAspect="1"/>
          </p:cNvPicPr>
          <p:nvPr/>
        </p:nvPicPr>
        <p:blipFill rotWithShape="1">
          <a:blip r:embed="rId7">
            <a:extLst>
              <a:ext uri="{28A0092B-C50C-407E-A947-70E740481C1C}">
                <a14:useLocalDpi xmlns:a14="http://schemas.microsoft.com/office/drawing/2010/main" val="0"/>
              </a:ext>
            </a:extLst>
          </a:blip>
          <a:srcRect l="-17085"/>
          <a:stretch/>
        </p:blipFill>
        <p:spPr>
          <a:xfrm>
            <a:off x="10889907" y="296863"/>
            <a:ext cx="1160684" cy="821407"/>
          </a:xfrm>
          <a:prstGeom prst="rect">
            <a:avLst/>
          </a:prstGeom>
        </p:spPr>
      </p:pic>
      <p:pic>
        <p:nvPicPr>
          <p:cNvPr id="3" name="Immagine 2" descr="Immagine che contiene simbolo, emblema, cresta&#10;&#10;Descrizione generata automaticamente">
            <a:extLst>
              <a:ext uri="{FF2B5EF4-FFF2-40B4-BE49-F238E27FC236}">
                <a16:creationId xmlns:a16="http://schemas.microsoft.com/office/drawing/2014/main" id="{1118F34E-16B2-6306-AFA7-78E87FC138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5903" y="508670"/>
            <a:ext cx="584200" cy="609600"/>
          </a:xfrm>
          <a:prstGeom prst="rect">
            <a:avLst/>
          </a:prstGeom>
        </p:spPr>
      </p:pic>
    </p:spTree>
    <p:extLst>
      <p:ext uri="{BB962C8B-B14F-4D97-AF65-F5344CB8AC3E}">
        <p14:creationId xmlns:p14="http://schemas.microsoft.com/office/powerpoint/2010/main" val="25749511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3EA5098-5F8E-32F3-E087-6A026FD7AE98}"/>
              </a:ext>
            </a:extLst>
          </p:cNvPr>
          <p:cNvSpPr txBox="1"/>
          <p:nvPr/>
        </p:nvSpPr>
        <p:spPr>
          <a:xfrm>
            <a:off x="482668" y="2812772"/>
            <a:ext cx="6123540" cy="584775"/>
          </a:xfrm>
          <a:prstGeom prst="rect">
            <a:avLst/>
          </a:prstGeom>
          <a:solidFill>
            <a:schemeClr val="accent2">
              <a:lumMod val="40000"/>
              <a:lumOff val="60000"/>
            </a:schemeClr>
          </a:solidFill>
        </p:spPr>
        <p:txBody>
          <a:bodyPr wrap="square" rtlCol="0">
            <a:spAutoFit/>
          </a:bodyPr>
          <a:lstStyle/>
          <a:p>
            <a:r>
              <a:rPr lang="it-IT" sz="3200" b="1" dirty="0">
                <a:latin typeface="Verdana" panose="020B0604030504040204" pitchFamily="34" charset="0"/>
                <a:ea typeface="Verdana" panose="020B0604030504040204" pitchFamily="34" charset="0"/>
                <a:cs typeface="Verdana" panose="020B0604030504040204" pitchFamily="34" charset="0"/>
              </a:rPr>
              <a:t>MOTILITY TESTS</a:t>
            </a:r>
            <a:endParaRPr lang="it-IT" sz="3200" dirty="0">
              <a:latin typeface="Verdana" panose="020B0604030504040204" pitchFamily="34" charset="0"/>
              <a:ea typeface="Verdana" panose="020B0604030504040204" pitchFamily="34" charset="0"/>
              <a:cs typeface="Verdana" panose="020B0604030504040204" pitchFamily="34" charset="0"/>
            </a:endParaRPr>
          </a:p>
        </p:txBody>
      </p:sp>
      <p:sp>
        <p:nvSpPr>
          <p:cNvPr id="3" name="Titolo 2">
            <a:extLst>
              <a:ext uri="{FF2B5EF4-FFF2-40B4-BE49-F238E27FC236}">
                <a16:creationId xmlns:a16="http://schemas.microsoft.com/office/drawing/2014/main" id="{FB439EBC-653C-14D1-FACF-6CF5C5642065}"/>
              </a:ext>
            </a:extLst>
          </p:cNvPr>
          <p:cNvSpPr>
            <a:spLocks noGrp="1"/>
          </p:cNvSpPr>
          <p:nvPr>
            <p:ph type="title"/>
          </p:nvPr>
        </p:nvSpPr>
        <p:spPr>
          <a:xfrm>
            <a:off x="1238713" y="501926"/>
            <a:ext cx="10972800" cy="1143000"/>
          </a:xfrm>
        </p:spPr>
        <p:txBody>
          <a:bodyPr>
            <a:normAutofit/>
          </a:bodyPr>
          <a:lstStyle/>
          <a:p>
            <a:r>
              <a:rPr lang="it-IT" sz="4400" b="1" dirty="0">
                <a:ln>
                  <a:solidFill>
                    <a:schemeClr val="tx2"/>
                  </a:solidFill>
                </a:ln>
                <a:solidFill>
                  <a:schemeClr val="tx2"/>
                </a:solidFill>
                <a:latin typeface="Verdana" panose="020B0604030504040204" pitchFamily="34" charset="0"/>
                <a:ea typeface="Verdana" panose="020B0604030504040204" pitchFamily="34" charset="0"/>
                <a:cs typeface="Verdana" panose="020B0604030504040204" pitchFamily="34" charset="0"/>
              </a:rPr>
              <a:t>4° STEP AFTER SURGERY</a:t>
            </a:r>
          </a:p>
        </p:txBody>
      </p:sp>
      <p:pic>
        <p:nvPicPr>
          <p:cNvPr id="4" name="Picture 3">
            <a:extLst>
              <a:ext uri="{FF2B5EF4-FFF2-40B4-BE49-F238E27FC236}">
                <a16:creationId xmlns:a16="http://schemas.microsoft.com/office/drawing/2014/main" id="{811E09F4-CE95-9A35-7E02-FDEFE0E6D58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416" t="39120" r="61894" b="24860"/>
          <a:stretch/>
        </p:blipFill>
        <p:spPr bwMode="auto">
          <a:xfrm>
            <a:off x="6725113" y="2192218"/>
            <a:ext cx="3023243" cy="247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Immagine 4">
            <a:extLst>
              <a:ext uri="{FF2B5EF4-FFF2-40B4-BE49-F238E27FC236}">
                <a16:creationId xmlns:a16="http://schemas.microsoft.com/office/drawing/2014/main" id="{58E76E33-B2C1-DA67-4AC5-D9E864D7409B}"/>
              </a:ext>
            </a:extLst>
          </p:cNvPr>
          <p:cNvPicPr>
            <a:picLocks noChangeAspect="1"/>
          </p:cNvPicPr>
          <p:nvPr/>
        </p:nvPicPr>
        <p:blipFill>
          <a:blip r:embed="rId3"/>
          <a:stretch>
            <a:fillRect/>
          </a:stretch>
        </p:blipFill>
        <p:spPr>
          <a:xfrm>
            <a:off x="9829764" y="3311010"/>
            <a:ext cx="2019236" cy="2473564"/>
          </a:xfrm>
          <a:prstGeom prst="rect">
            <a:avLst/>
          </a:prstGeom>
        </p:spPr>
      </p:pic>
      <p:pic>
        <p:nvPicPr>
          <p:cNvPr id="6" name="Immagine 5" descr="Immagine che contiene schizzo, disegno al tratto&#10;&#10;Descrizione generata automaticamente">
            <a:extLst>
              <a:ext uri="{FF2B5EF4-FFF2-40B4-BE49-F238E27FC236}">
                <a16:creationId xmlns:a16="http://schemas.microsoft.com/office/drawing/2014/main" id="{9A4763CF-2EB0-4779-3E41-E89CC3A70E37}"/>
              </a:ext>
            </a:extLst>
          </p:cNvPr>
          <p:cNvPicPr>
            <a:picLocks noChangeAspect="1"/>
          </p:cNvPicPr>
          <p:nvPr/>
        </p:nvPicPr>
        <p:blipFill rotWithShape="1">
          <a:blip r:embed="rId4">
            <a:extLst>
              <a:ext uri="{28A0092B-C50C-407E-A947-70E740481C1C}">
                <a14:useLocalDpi xmlns:a14="http://schemas.microsoft.com/office/drawing/2010/main" val="0"/>
              </a:ext>
            </a:extLst>
          </a:blip>
          <a:srcRect l="-17085"/>
          <a:stretch/>
        </p:blipFill>
        <p:spPr>
          <a:xfrm>
            <a:off x="10889907" y="296863"/>
            <a:ext cx="1160684" cy="821407"/>
          </a:xfrm>
          <a:prstGeom prst="rect">
            <a:avLst/>
          </a:prstGeom>
        </p:spPr>
      </p:pic>
    </p:spTree>
    <p:extLst>
      <p:ext uri="{BB962C8B-B14F-4D97-AF65-F5344CB8AC3E}">
        <p14:creationId xmlns:p14="http://schemas.microsoft.com/office/powerpoint/2010/main" val="364770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schermata, Carattere&#10;&#10;Descrizione generata automaticamente">
            <a:extLst>
              <a:ext uri="{FF2B5EF4-FFF2-40B4-BE49-F238E27FC236}">
                <a16:creationId xmlns:a16="http://schemas.microsoft.com/office/drawing/2014/main" id="{29045F7A-BF32-7ADC-4973-BFEAFA7EF3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652" y="1468"/>
            <a:ext cx="7772400" cy="3639670"/>
          </a:xfrm>
          <a:prstGeom prst="rect">
            <a:avLst/>
          </a:prstGeom>
        </p:spPr>
      </p:pic>
      <p:sp>
        <p:nvSpPr>
          <p:cNvPr id="7" name="CasellaDiTesto 6">
            <a:extLst>
              <a:ext uri="{FF2B5EF4-FFF2-40B4-BE49-F238E27FC236}">
                <a16:creationId xmlns:a16="http://schemas.microsoft.com/office/drawing/2014/main" id="{45C2A9CA-4520-3E06-1DF0-9102EF8AEED2}"/>
              </a:ext>
            </a:extLst>
          </p:cNvPr>
          <p:cNvSpPr txBox="1"/>
          <p:nvPr/>
        </p:nvSpPr>
        <p:spPr>
          <a:xfrm>
            <a:off x="9518073" y="1397675"/>
            <a:ext cx="2521527" cy="1600438"/>
          </a:xfrm>
          <a:prstGeom prst="rect">
            <a:avLst/>
          </a:prstGeom>
          <a:solidFill>
            <a:schemeClr val="accent2">
              <a:lumMod val="40000"/>
              <a:lumOff val="60000"/>
            </a:schemeClr>
          </a:solidFill>
        </p:spPr>
        <p:txBody>
          <a:bodyPr wrap="square" rtlCol="0">
            <a:spAutoFit/>
          </a:bodyPr>
          <a:lstStyle/>
          <a:p>
            <a:pPr algn="just"/>
            <a:r>
              <a:rPr lang="it-IT" sz="1400" dirty="0">
                <a:latin typeface="Verdana" panose="020B0604030504040204" pitchFamily="34" charset="0"/>
                <a:ea typeface="Verdana" panose="020B0604030504040204" pitchFamily="34" charset="0"/>
                <a:cs typeface="Verdana" panose="020B0604030504040204" pitchFamily="34" charset="0"/>
              </a:rPr>
              <a:t>HRM, 24-hour MII-pH, and </a:t>
            </a:r>
            <a:r>
              <a:rPr lang="it-IT" sz="1400" dirty="0" err="1">
                <a:latin typeface="Verdana" panose="020B0604030504040204" pitchFamily="34" charset="0"/>
                <a:ea typeface="Verdana" panose="020B0604030504040204" pitchFamily="34" charset="0"/>
                <a:cs typeface="Verdana" panose="020B0604030504040204" pitchFamily="34" charset="0"/>
              </a:rPr>
              <a:t>Gastroesophageal</a:t>
            </a:r>
            <a:r>
              <a:rPr lang="it-IT" sz="1400" dirty="0">
                <a:latin typeface="Verdana" panose="020B0604030504040204" pitchFamily="34" charset="0"/>
                <a:ea typeface="Verdana" panose="020B0604030504040204" pitchFamily="34" charset="0"/>
                <a:cs typeface="Verdana" panose="020B0604030504040204" pitchFamily="34" charset="0"/>
              </a:rPr>
              <a:t> </a:t>
            </a:r>
            <a:r>
              <a:rPr lang="it-IT" sz="1400" dirty="0" err="1">
                <a:latin typeface="Verdana" panose="020B0604030504040204" pitchFamily="34" charset="0"/>
                <a:ea typeface="Verdana" panose="020B0604030504040204" pitchFamily="34" charset="0"/>
                <a:cs typeface="Verdana" panose="020B0604030504040204" pitchFamily="34" charset="0"/>
              </a:rPr>
              <a:t>Reflux</a:t>
            </a:r>
            <a:r>
              <a:rPr lang="it-IT" sz="1400" dirty="0">
                <a:latin typeface="Verdana" panose="020B0604030504040204" pitchFamily="34" charset="0"/>
                <a:ea typeface="Verdana" panose="020B0604030504040204" pitchFamily="34" charset="0"/>
                <a:cs typeface="Verdana" panose="020B0604030504040204" pitchFamily="34" charset="0"/>
              </a:rPr>
              <a:t> </a:t>
            </a:r>
            <a:r>
              <a:rPr lang="it-IT" sz="1400" dirty="0" err="1">
                <a:latin typeface="Verdana" panose="020B0604030504040204" pitchFamily="34" charset="0"/>
                <a:ea typeface="Verdana" panose="020B0604030504040204" pitchFamily="34" charset="0"/>
                <a:cs typeface="Verdana" panose="020B0604030504040204" pitchFamily="34" charset="0"/>
              </a:rPr>
              <a:t>Disease</a:t>
            </a:r>
            <a:r>
              <a:rPr lang="it-IT" sz="1400" dirty="0">
                <a:latin typeface="Verdana" panose="020B0604030504040204" pitchFamily="34" charset="0"/>
                <a:ea typeface="Verdana" panose="020B0604030504040204" pitchFamily="34" charset="0"/>
                <a:cs typeface="Verdana" panose="020B0604030504040204" pitchFamily="34" charset="0"/>
              </a:rPr>
              <a:t> </a:t>
            </a:r>
            <a:r>
              <a:rPr lang="it-IT" sz="1400" dirty="0" err="1">
                <a:latin typeface="Verdana" panose="020B0604030504040204" pitchFamily="34" charset="0"/>
                <a:ea typeface="Verdana" panose="020B0604030504040204" pitchFamily="34" charset="0"/>
                <a:cs typeface="Verdana" panose="020B0604030504040204" pitchFamily="34" charset="0"/>
              </a:rPr>
              <a:t>Symptom</a:t>
            </a:r>
            <a:r>
              <a:rPr lang="it-IT" sz="1400" dirty="0">
                <a:latin typeface="Verdana" panose="020B0604030504040204" pitchFamily="34" charset="0"/>
                <a:ea typeface="Verdana" panose="020B0604030504040204" pitchFamily="34" charset="0"/>
                <a:cs typeface="Verdana" panose="020B0604030504040204" pitchFamily="34" charset="0"/>
              </a:rPr>
              <a:t> </a:t>
            </a:r>
            <a:r>
              <a:rPr lang="it-IT" sz="1400" dirty="0" err="1">
                <a:latin typeface="Verdana" panose="020B0604030504040204" pitchFamily="34" charset="0"/>
                <a:ea typeface="Verdana" panose="020B0604030504040204" pitchFamily="34" charset="0"/>
                <a:cs typeface="Verdana" panose="020B0604030504040204" pitchFamily="34" charset="0"/>
              </a:rPr>
              <a:t>Assessment</a:t>
            </a:r>
            <a:r>
              <a:rPr lang="it-IT" sz="1400" dirty="0">
                <a:latin typeface="Verdana" panose="020B0604030504040204" pitchFamily="34" charset="0"/>
                <a:ea typeface="Verdana" panose="020B0604030504040204" pitchFamily="34" charset="0"/>
                <a:cs typeface="Verdana" panose="020B0604030504040204" pitchFamily="34" charset="0"/>
              </a:rPr>
              <a:t> Scale (GSAS) </a:t>
            </a:r>
            <a:r>
              <a:rPr lang="it-IT" sz="1400" dirty="0" err="1">
                <a:latin typeface="Verdana" panose="020B0604030504040204" pitchFamily="34" charset="0"/>
                <a:ea typeface="Verdana" panose="020B0604030504040204" pitchFamily="34" charset="0"/>
                <a:cs typeface="Verdana" panose="020B0604030504040204" pitchFamily="34" charset="0"/>
              </a:rPr>
              <a:t>questionnaire</a:t>
            </a:r>
            <a:r>
              <a:rPr lang="it-IT" sz="1400" dirty="0">
                <a:latin typeface="Verdana" panose="020B0604030504040204" pitchFamily="34" charset="0"/>
                <a:ea typeface="Verdana" panose="020B0604030504040204" pitchFamily="34" charset="0"/>
                <a:cs typeface="Verdana" panose="020B0604030504040204" pitchFamily="34" charset="0"/>
              </a:rPr>
              <a:t> </a:t>
            </a:r>
          </a:p>
          <a:p>
            <a:pPr algn="just"/>
            <a:r>
              <a:rPr lang="it-IT" sz="1400" b="1" dirty="0">
                <a:latin typeface="Verdana" panose="020B0604030504040204" pitchFamily="34" charset="0"/>
                <a:ea typeface="Verdana" panose="020B0604030504040204" pitchFamily="34" charset="0"/>
                <a:cs typeface="Verdana" panose="020B0604030504040204" pitchFamily="34" charset="0"/>
              </a:rPr>
              <a:t>1 </a:t>
            </a:r>
            <a:r>
              <a:rPr lang="it-IT" sz="1400" b="1" dirty="0" err="1">
                <a:latin typeface="Verdana" panose="020B0604030504040204" pitchFamily="34" charset="0"/>
                <a:ea typeface="Verdana" panose="020B0604030504040204" pitchFamily="34" charset="0"/>
                <a:cs typeface="Verdana" panose="020B0604030504040204" pitchFamily="34" charset="0"/>
              </a:rPr>
              <a:t>month</a:t>
            </a:r>
            <a:r>
              <a:rPr lang="it-IT" sz="1400" b="1" dirty="0">
                <a:latin typeface="Verdana" panose="020B0604030504040204" pitchFamily="34" charset="0"/>
                <a:ea typeface="Verdana" panose="020B0604030504040204" pitchFamily="34" charset="0"/>
                <a:cs typeface="Verdana" panose="020B0604030504040204" pitchFamily="34" charset="0"/>
              </a:rPr>
              <a:t> </a:t>
            </a:r>
            <a:r>
              <a:rPr lang="it-IT" sz="1400" b="1" dirty="0" err="1">
                <a:latin typeface="Verdana" panose="020B0604030504040204" pitchFamily="34" charset="0"/>
                <a:ea typeface="Verdana" panose="020B0604030504040204" pitchFamily="34" charset="0"/>
                <a:cs typeface="Verdana" panose="020B0604030504040204" pitchFamily="34" charset="0"/>
              </a:rPr>
              <a:t>before</a:t>
            </a:r>
            <a:r>
              <a:rPr lang="it-IT" sz="1400" b="1" dirty="0">
                <a:latin typeface="Verdana" panose="020B0604030504040204" pitchFamily="34" charset="0"/>
                <a:ea typeface="Verdana" panose="020B0604030504040204" pitchFamily="34" charset="0"/>
                <a:cs typeface="Verdana" panose="020B0604030504040204" pitchFamily="34" charset="0"/>
              </a:rPr>
              <a:t> and 6 </a:t>
            </a:r>
            <a:r>
              <a:rPr lang="it-IT" sz="1400" b="1" dirty="0" err="1">
                <a:latin typeface="Verdana" panose="020B0604030504040204" pitchFamily="34" charset="0"/>
                <a:ea typeface="Verdana" panose="020B0604030504040204" pitchFamily="34" charset="0"/>
                <a:cs typeface="Verdana" panose="020B0604030504040204" pitchFamily="34" charset="0"/>
              </a:rPr>
              <a:t>months</a:t>
            </a:r>
            <a:r>
              <a:rPr lang="it-IT" sz="1400" b="1" dirty="0">
                <a:latin typeface="Verdana" panose="020B0604030504040204" pitchFamily="34" charset="0"/>
                <a:ea typeface="Verdana" panose="020B0604030504040204" pitchFamily="34" charset="0"/>
                <a:cs typeface="Verdana" panose="020B0604030504040204" pitchFamily="34" charset="0"/>
              </a:rPr>
              <a:t> after SG.</a:t>
            </a:r>
          </a:p>
        </p:txBody>
      </p:sp>
      <p:sp>
        <p:nvSpPr>
          <p:cNvPr id="8" name="CasellaDiTesto 7">
            <a:extLst>
              <a:ext uri="{FF2B5EF4-FFF2-40B4-BE49-F238E27FC236}">
                <a16:creationId xmlns:a16="http://schemas.microsoft.com/office/drawing/2014/main" id="{1896D2BE-10E1-CEDD-C268-6E952FF0CF79}"/>
              </a:ext>
            </a:extLst>
          </p:cNvPr>
          <p:cNvSpPr txBox="1"/>
          <p:nvPr/>
        </p:nvSpPr>
        <p:spPr>
          <a:xfrm>
            <a:off x="1292086" y="4004823"/>
            <a:ext cx="9385852" cy="2246769"/>
          </a:xfrm>
          <a:prstGeom prst="rect">
            <a:avLst/>
          </a:prstGeom>
          <a:noFill/>
          <a:ln w="28575">
            <a:solidFill>
              <a:schemeClr val="accent6">
                <a:lumMod val="75000"/>
              </a:schemeClr>
            </a:solidFill>
          </a:ln>
        </p:spPr>
        <p:txBody>
          <a:bodyPr wrap="square" rtlCol="0">
            <a:spAutoFit/>
          </a:bodyPr>
          <a:lstStyle/>
          <a:p>
            <a:pPr marL="285750" indent="-285750" algn="just">
              <a:buClr>
                <a:schemeClr val="accent6">
                  <a:lumMod val="75000"/>
                </a:schemeClr>
              </a:buClr>
              <a:buFont typeface="Wingdings" pitchFamily="2" charset="2"/>
              <a:buChar char="Ø"/>
            </a:pPr>
            <a:r>
              <a:rPr lang="en-US" sz="1400" dirty="0">
                <a:latin typeface="Verdana" panose="020B0604030504040204" pitchFamily="34" charset="0"/>
                <a:ea typeface="Verdana" panose="020B0604030504040204" pitchFamily="34" charset="0"/>
                <a:cs typeface="Verdana" panose="020B0604030504040204" pitchFamily="34" charset="0"/>
              </a:rPr>
              <a:t>HRM demonstrated significantly increased intragastric pressures (15.5–29.6 mm Hg) and failed swallows (3.1–7.5%) but no other change in esophageal motility.</a:t>
            </a:r>
          </a:p>
          <a:p>
            <a:pPr marL="285750" indent="-285750" algn="just">
              <a:buClr>
                <a:schemeClr val="accent6">
                  <a:lumMod val="75000"/>
                </a:schemeClr>
              </a:buClr>
              <a:buFont typeface="Wingdings" pitchFamily="2" charset="2"/>
              <a:buChar char="Ø"/>
            </a:pPr>
            <a:r>
              <a:rPr lang="en-US" sz="1400" dirty="0">
                <a:latin typeface="Verdana" panose="020B0604030504040204" pitchFamily="34" charset="0"/>
                <a:ea typeface="Verdana" panose="020B0604030504040204" pitchFamily="34" charset="0"/>
                <a:cs typeface="Verdana" panose="020B0604030504040204" pitchFamily="34" charset="0"/>
              </a:rPr>
              <a:t>MII-pH did not demonstrate significant changes in acid exposure time (8.5%–7.5%) or number of reflux episodes, although the numbers of long reflux episodes Q1 (2.3–4.7) and weak acid reflux episodes were significantly increased (15.4–55.2). </a:t>
            </a:r>
          </a:p>
          <a:p>
            <a:pPr marL="285750" indent="-285750" algn="just">
              <a:buClr>
                <a:schemeClr val="accent6">
                  <a:lumMod val="75000"/>
                </a:schemeClr>
              </a:buClr>
              <a:buFont typeface="Wingdings" pitchFamily="2" charset="2"/>
              <a:buChar char="Ø"/>
            </a:pPr>
            <a:r>
              <a:rPr lang="en-US" sz="1400" dirty="0" err="1">
                <a:latin typeface="Verdana" panose="020B0604030504040204" pitchFamily="34" charset="0"/>
                <a:ea typeface="Verdana" panose="020B0604030504040204" pitchFamily="34" charset="0"/>
                <a:cs typeface="Verdana" panose="020B0604030504040204" pitchFamily="34" charset="0"/>
              </a:rPr>
              <a:t>DeMeester</a:t>
            </a:r>
            <a:r>
              <a:rPr lang="en-US" sz="1400" dirty="0">
                <a:latin typeface="Verdana" panose="020B0604030504040204" pitchFamily="34" charset="0"/>
                <a:ea typeface="Verdana" panose="020B0604030504040204" pitchFamily="34" charset="0"/>
                <a:cs typeface="Verdana" panose="020B0604030504040204" pitchFamily="34" charset="0"/>
              </a:rPr>
              <a:t> and GSAS scores were not significantly changed. There was no significant difference in patients with preexisting reflux. </a:t>
            </a:r>
          </a:p>
          <a:p>
            <a:pPr marL="285750" indent="-285750" algn="just">
              <a:buClr>
                <a:schemeClr val="accent6">
                  <a:lumMod val="75000"/>
                </a:schemeClr>
              </a:buClr>
              <a:buFont typeface="Wingdings" pitchFamily="2" charset="2"/>
              <a:buChar char="Ø"/>
            </a:pPr>
            <a:r>
              <a:rPr lang="en-US" sz="1400" dirty="0">
                <a:latin typeface="Verdana" panose="020B0604030504040204" pitchFamily="34" charset="0"/>
                <a:ea typeface="Verdana" panose="020B0604030504040204" pitchFamily="34" charset="0"/>
                <a:cs typeface="Verdana" panose="020B0604030504040204" pitchFamily="34" charset="0"/>
              </a:rPr>
              <a:t>However, for patients without preexisting reflux, acid exposure time increased significantly (1.3%–6.7%), as did </a:t>
            </a:r>
            <a:r>
              <a:rPr lang="en-US" sz="1400" dirty="0" err="1">
                <a:latin typeface="Verdana" panose="020B0604030504040204" pitchFamily="34" charset="0"/>
                <a:ea typeface="Verdana" panose="020B0604030504040204" pitchFamily="34" charset="0"/>
                <a:cs typeface="Verdana" panose="020B0604030504040204" pitchFamily="34" charset="0"/>
              </a:rPr>
              <a:t>DeMeester</a:t>
            </a:r>
            <a:r>
              <a:rPr lang="en-US" sz="1400" dirty="0">
                <a:latin typeface="Verdana" panose="020B0604030504040204" pitchFamily="34" charset="0"/>
                <a:ea typeface="Verdana" panose="020B0604030504040204" pitchFamily="34" charset="0"/>
                <a:cs typeface="Verdana" panose="020B0604030504040204" pitchFamily="34" charset="0"/>
              </a:rPr>
              <a:t> Q2 scores (5.8–24.5) and the numbers of long reflux episodes (.1–4.4) and weakly acidic episodes (22.1–89.2).</a:t>
            </a:r>
            <a:endParaRPr lang="it-IT" sz="1400" dirty="0">
              <a:latin typeface="Verdana" panose="020B0604030504040204" pitchFamily="34" charset="0"/>
              <a:ea typeface="Verdana" panose="020B0604030504040204" pitchFamily="34" charset="0"/>
              <a:cs typeface="Verdana" panose="020B0604030504040204" pitchFamily="34" charset="0"/>
            </a:endParaRPr>
          </a:p>
        </p:txBody>
      </p:sp>
      <p:sp>
        <p:nvSpPr>
          <p:cNvPr id="9" name="CasellaDiTesto 8">
            <a:extLst>
              <a:ext uri="{FF2B5EF4-FFF2-40B4-BE49-F238E27FC236}">
                <a16:creationId xmlns:a16="http://schemas.microsoft.com/office/drawing/2014/main" id="{20131CF6-A75B-4DA6-2880-69967DEBDB7B}"/>
              </a:ext>
            </a:extLst>
          </p:cNvPr>
          <p:cNvSpPr txBox="1"/>
          <p:nvPr/>
        </p:nvSpPr>
        <p:spPr>
          <a:xfrm>
            <a:off x="595074" y="1548956"/>
            <a:ext cx="1003853" cy="307777"/>
          </a:xfrm>
          <a:prstGeom prst="rect">
            <a:avLst/>
          </a:prstGeom>
          <a:solidFill>
            <a:schemeClr val="accent2">
              <a:lumMod val="40000"/>
              <a:lumOff val="60000"/>
            </a:schemeClr>
          </a:solidFill>
        </p:spPr>
        <p:txBody>
          <a:bodyPr wrap="square" rtlCol="0">
            <a:spAutoFit/>
          </a:bodyPr>
          <a:lstStyle/>
          <a:p>
            <a:r>
              <a:rPr lang="it-IT" sz="1400" dirty="0">
                <a:latin typeface="Verdana" panose="020B0604030504040204" pitchFamily="34" charset="0"/>
                <a:ea typeface="Verdana" panose="020B0604030504040204" pitchFamily="34" charset="0"/>
                <a:cs typeface="Verdana" panose="020B0604030504040204" pitchFamily="34" charset="0"/>
              </a:rPr>
              <a:t>31 PTS</a:t>
            </a:r>
          </a:p>
        </p:txBody>
      </p:sp>
      <p:pic>
        <p:nvPicPr>
          <p:cNvPr id="2" name="Immagine 1" descr="Immagine che contiene schizzo, disegno al tratto&#10;&#10;Descrizione generata automaticamente">
            <a:extLst>
              <a:ext uri="{FF2B5EF4-FFF2-40B4-BE49-F238E27FC236}">
                <a16:creationId xmlns:a16="http://schemas.microsoft.com/office/drawing/2014/main" id="{97819804-4028-DE86-6661-7836CB6649EC}"/>
              </a:ext>
            </a:extLst>
          </p:cNvPr>
          <p:cNvPicPr>
            <a:picLocks noChangeAspect="1"/>
          </p:cNvPicPr>
          <p:nvPr/>
        </p:nvPicPr>
        <p:blipFill rotWithShape="1">
          <a:blip r:embed="rId3">
            <a:extLst>
              <a:ext uri="{28A0092B-C50C-407E-A947-70E740481C1C}">
                <a14:useLocalDpi xmlns:a14="http://schemas.microsoft.com/office/drawing/2010/main" val="0"/>
              </a:ext>
            </a:extLst>
          </a:blip>
          <a:srcRect l="-17085"/>
          <a:stretch/>
        </p:blipFill>
        <p:spPr>
          <a:xfrm>
            <a:off x="10889907" y="296863"/>
            <a:ext cx="1160684" cy="821407"/>
          </a:xfrm>
          <a:prstGeom prst="rect">
            <a:avLst/>
          </a:prstGeom>
        </p:spPr>
      </p:pic>
      <p:pic>
        <p:nvPicPr>
          <p:cNvPr id="4" name="Immagine 3" descr="Immagine che contiene simbolo, emblema, cresta&#10;&#10;Descrizione generata automaticamente">
            <a:extLst>
              <a:ext uri="{FF2B5EF4-FFF2-40B4-BE49-F238E27FC236}">
                <a16:creationId xmlns:a16="http://schemas.microsoft.com/office/drawing/2014/main" id="{41B6FF9B-12BC-A6D3-1F4C-2679F1411E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903" y="508670"/>
            <a:ext cx="584200" cy="609600"/>
          </a:xfrm>
          <a:prstGeom prst="rect">
            <a:avLst/>
          </a:prstGeom>
        </p:spPr>
      </p:pic>
    </p:spTree>
    <p:extLst>
      <p:ext uri="{BB962C8B-B14F-4D97-AF65-F5344CB8AC3E}">
        <p14:creationId xmlns:p14="http://schemas.microsoft.com/office/powerpoint/2010/main" val="349658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78EA66AD-AC6D-055E-95BA-B76A4FFD44BF}"/>
              </a:ext>
            </a:extLst>
          </p:cNvPr>
          <p:cNvGrpSpPr/>
          <p:nvPr/>
        </p:nvGrpSpPr>
        <p:grpSpPr>
          <a:xfrm>
            <a:off x="2471910" y="851527"/>
            <a:ext cx="5971281" cy="5243318"/>
            <a:chOff x="1468610" y="229227"/>
            <a:chExt cx="7409712" cy="6061100"/>
          </a:xfrm>
        </p:grpSpPr>
        <p:pic>
          <p:nvPicPr>
            <p:cNvPr id="1026" name="Picture 2"/>
            <p:cNvPicPr>
              <a:picLocks noChangeAspect="1" noChangeArrowheads="1"/>
            </p:cNvPicPr>
            <p:nvPr/>
          </p:nvPicPr>
          <p:blipFill>
            <a:blip r:embed="rId2" cstate="print"/>
            <a:srcRect l="8854" t="60000" r="59896" b="8333"/>
            <a:stretch>
              <a:fillRect/>
            </a:stretch>
          </p:blipFill>
          <p:spPr bwMode="auto">
            <a:xfrm>
              <a:off x="3238480" y="2718427"/>
              <a:ext cx="5639842" cy="35719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l="8333" t="17500" r="25000" b="46667"/>
            <a:stretch>
              <a:fillRect/>
            </a:stretch>
          </p:blipFill>
          <p:spPr bwMode="auto">
            <a:xfrm>
              <a:off x="1468610" y="229227"/>
              <a:ext cx="7409712" cy="2489200"/>
            </a:xfrm>
            <a:prstGeom prst="rect">
              <a:avLst/>
            </a:prstGeom>
            <a:noFill/>
            <a:ln w="9525">
              <a:noFill/>
              <a:miter lim="800000"/>
              <a:headEnd/>
              <a:tailEnd/>
            </a:ln>
            <a:effectLst/>
          </p:spPr>
        </p:pic>
        <p:cxnSp>
          <p:nvCxnSpPr>
            <p:cNvPr id="5" name="Connettore 1 4"/>
            <p:cNvCxnSpPr/>
            <p:nvPr/>
          </p:nvCxnSpPr>
          <p:spPr>
            <a:xfrm>
              <a:off x="3558071" y="3583626"/>
              <a:ext cx="250033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Connettore 1 5"/>
            <p:cNvCxnSpPr/>
            <p:nvPr/>
          </p:nvCxnSpPr>
          <p:spPr>
            <a:xfrm>
              <a:off x="3758230" y="5758518"/>
              <a:ext cx="485778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nettore 1 7"/>
            <p:cNvCxnSpPr>
              <a:cxnSpLocks/>
            </p:cNvCxnSpPr>
            <p:nvPr/>
          </p:nvCxnSpPr>
          <p:spPr>
            <a:xfrm>
              <a:off x="3573760" y="6044270"/>
              <a:ext cx="213616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3" name="Immagine 2" descr="Immagine che contiene schizzo, disegno al tratto&#10;&#10;Descrizione generata automaticamente">
            <a:extLst>
              <a:ext uri="{FF2B5EF4-FFF2-40B4-BE49-F238E27FC236}">
                <a16:creationId xmlns:a16="http://schemas.microsoft.com/office/drawing/2014/main" id="{55C01BCE-2ADB-3CE9-EFA5-FE64548E8059}"/>
              </a:ext>
            </a:extLst>
          </p:cNvPr>
          <p:cNvPicPr>
            <a:picLocks noChangeAspect="1"/>
          </p:cNvPicPr>
          <p:nvPr/>
        </p:nvPicPr>
        <p:blipFill rotWithShape="1">
          <a:blip r:embed="rId4">
            <a:extLst>
              <a:ext uri="{28A0092B-C50C-407E-A947-70E740481C1C}">
                <a14:useLocalDpi xmlns:a14="http://schemas.microsoft.com/office/drawing/2010/main" val="0"/>
              </a:ext>
            </a:extLst>
          </a:blip>
          <a:srcRect l="-17085"/>
          <a:stretch/>
        </p:blipFill>
        <p:spPr>
          <a:xfrm>
            <a:off x="10889907" y="296863"/>
            <a:ext cx="1160684" cy="821407"/>
          </a:xfrm>
          <a:prstGeom prst="rect">
            <a:avLst/>
          </a:prstGeom>
        </p:spPr>
      </p:pic>
      <p:pic>
        <p:nvPicPr>
          <p:cNvPr id="4" name="Immagine 3" descr="Immagine che contiene simbolo, emblema, cresta&#10;&#10;Descrizione generata automaticamente">
            <a:extLst>
              <a:ext uri="{FF2B5EF4-FFF2-40B4-BE49-F238E27FC236}">
                <a16:creationId xmlns:a16="http://schemas.microsoft.com/office/drawing/2014/main" id="{CFC94113-5439-9C54-4341-C3F48880D8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903" y="508670"/>
            <a:ext cx="584200" cy="609600"/>
          </a:xfrm>
          <a:prstGeom prst="rect">
            <a:avLst/>
          </a:prstGeom>
        </p:spPr>
      </p:pic>
    </p:spTree>
    <p:extLst>
      <p:ext uri="{BB962C8B-B14F-4D97-AF65-F5344CB8AC3E}">
        <p14:creationId xmlns:p14="http://schemas.microsoft.com/office/powerpoint/2010/main" val="105722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2">
            <a:extLst>
              <a:ext uri="{FF2B5EF4-FFF2-40B4-BE49-F238E27FC236}">
                <a16:creationId xmlns:a16="http://schemas.microsoft.com/office/drawing/2014/main" id="{43A5F453-42A4-5F0E-924A-1BDA3AA86579}"/>
              </a:ext>
            </a:extLst>
          </p:cNvPr>
          <p:cNvSpPr txBox="1">
            <a:spLocks noGrp="1"/>
          </p:cNvSpPr>
          <p:nvPr>
            <p:ph idx="1"/>
          </p:nvPr>
        </p:nvSpPr>
        <p:spPr>
          <a:prstGeom prst="rect">
            <a:avLst/>
          </a:prstGeom>
        </p:spPr>
        <p:txBody>
          <a:bodyPr vert="horz" lIns="0" tIns="0" rIns="0" bIns="0" rtlCol="0" anchor="t">
            <a:noAutofit/>
          </a:bodyPr>
          <a:lstStyle>
            <a:lvl1pPr marL="0" indent="0" algn="l" defTabSz="342900" rtl="0" eaLnBrk="1" latinLnBrk="0" hangingPunct="1">
              <a:spcBef>
                <a:spcPct val="20000"/>
              </a:spcBef>
              <a:buFont typeface="Arial"/>
              <a:buNone/>
              <a:defRPr sz="2000" b="1" kern="1200">
                <a:solidFill>
                  <a:schemeClr val="accent2"/>
                </a:solidFill>
                <a:latin typeface="+mn-lt"/>
                <a:ea typeface="+mn-ea"/>
                <a:cs typeface="+mn-cs"/>
              </a:defRPr>
            </a:lvl1pPr>
            <a:lvl2pPr marL="4763" indent="0" algn="l" defTabSz="342900" rtl="0" eaLnBrk="1" latinLnBrk="0" hangingPunct="1">
              <a:spcBef>
                <a:spcPct val="20000"/>
              </a:spcBef>
              <a:buFont typeface="Arial"/>
              <a:buNone/>
              <a:tabLst/>
              <a:defRPr sz="1800" kern="1200">
                <a:solidFill>
                  <a:schemeClr val="tx1"/>
                </a:solidFill>
                <a:latin typeface="+mn-lt"/>
                <a:ea typeface="+mn-ea"/>
                <a:cs typeface="+mn-cs"/>
              </a:defRPr>
            </a:lvl2pPr>
            <a:lvl3pPr marL="177800" indent="-173038" algn="l" defTabSz="342900" rtl="0" eaLnBrk="1" latinLnBrk="0" hangingPunct="1">
              <a:spcBef>
                <a:spcPct val="20000"/>
              </a:spcBef>
              <a:buClr>
                <a:schemeClr val="accent2"/>
              </a:buClr>
              <a:buFont typeface="Arial" panose="020B0604020202020204" pitchFamily="34" charset="0"/>
              <a:buChar char="•"/>
              <a:tabLst/>
              <a:defRPr sz="1800" kern="1200">
                <a:solidFill>
                  <a:schemeClr val="tx1"/>
                </a:solidFill>
                <a:latin typeface="+mn-lt"/>
                <a:ea typeface="+mn-ea"/>
                <a:cs typeface="+mn-cs"/>
              </a:defRPr>
            </a:lvl3pPr>
            <a:lvl4pPr marL="357188" indent="-173038" algn="l" defTabSz="342900" rtl="0" eaLnBrk="1" latinLnBrk="0" hangingPunct="1">
              <a:spcBef>
                <a:spcPct val="20000"/>
              </a:spcBef>
              <a:buClr>
                <a:schemeClr val="accent2"/>
              </a:buClr>
              <a:buFont typeface="Arial" panose="020B0604020202020204" pitchFamily="34" charset="0"/>
              <a:buChar char="•"/>
              <a:tabLst/>
              <a:defRPr sz="1500" kern="1200">
                <a:solidFill>
                  <a:schemeClr val="tx1"/>
                </a:solidFill>
                <a:latin typeface="+mn-lt"/>
                <a:ea typeface="+mn-ea"/>
                <a:cs typeface="+mn-cs"/>
              </a:defRPr>
            </a:lvl4pPr>
            <a:lvl5pPr marL="534988" indent="-171450" algn="l" defTabSz="342900" rtl="0" eaLnBrk="1" latinLnBrk="0" hangingPunct="1">
              <a:spcBef>
                <a:spcPct val="20000"/>
              </a:spcBef>
              <a:buClr>
                <a:schemeClr val="accent2"/>
              </a:buClr>
              <a:buFont typeface="Arial" panose="020B0604020202020204" pitchFamily="34" charset="0"/>
              <a:buChar char="•"/>
              <a:tabLst/>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gn="just" defTabSz="742842"/>
            <a:r>
              <a:rPr lang="en-GB" sz="2100" b="0">
                <a:solidFill>
                  <a:srgbClr val="00B0F0"/>
                </a:solidFill>
                <a:latin typeface="Tahoma" panose="020B0604030504040204" pitchFamily="34" charset="0"/>
                <a:ea typeface="Tahoma" panose="020B0604030504040204" pitchFamily="34" charset="0"/>
                <a:cs typeface="Tahoma" panose="020B0604030504040204" pitchFamily="34" charset="0"/>
              </a:rPr>
              <a:t>Disclosure of Conflicts</a:t>
            </a:r>
            <a:r>
              <a:rPr lang="de-AT" sz="2100" b="0">
                <a:solidFill>
                  <a:srgbClr val="00B0F0"/>
                </a:solidFill>
                <a:latin typeface="Tahoma" panose="020B0604030504040204" pitchFamily="34" charset="0"/>
                <a:ea typeface="Tahoma" panose="020B0604030504040204" pitchFamily="34" charset="0"/>
                <a:cs typeface="Tahoma" panose="020B0604030504040204" pitchFamily="34" charset="0"/>
              </a:rPr>
              <a:t> </a:t>
            </a:r>
            <a:r>
              <a:rPr lang="de-AT" sz="2100" b="0" err="1">
                <a:solidFill>
                  <a:srgbClr val="00B0F0"/>
                </a:solidFill>
                <a:latin typeface="Tahoma" panose="020B0604030504040204" pitchFamily="34" charset="0"/>
                <a:ea typeface="Tahoma" panose="020B0604030504040204" pitchFamily="34" charset="0"/>
                <a:cs typeface="Tahoma" panose="020B0604030504040204" pitchFamily="34" charset="0"/>
              </a:rPr>
              <a:t>of</a:t>
            </a:r>
            <a:r>
              <a:rPr lang="de-AT" sz="2100" b="0">
                <a:solidFill>
                  <a:srgbClr val="00B0F0"/>
                </a:solidFill>
                <a:latin typeface="Tahoma" panose="020B0604030504040204" pitchFamily="34" charset="0"/>
                <a:ea typeface="Tahoma" panose="020B0604030504040204" pitchFamily="34" charset="0"/>
                <a:cs typeface="Tahoma" panose="020B0604030504040204" pitchFamily="34" charset="0"/>
              </a:rPr>
              <a:t> Interest</a:t>
            </a:r>
            <a:endParaRPr lang="en-GB" sz="2100" b="0">
              <a:solidFill>
                <a:srgbClr val="00B0F0"/>
              </a:solidFill>
              <a:latin typeface="Tahoma" panose="020B0604030504040204" pitchFamily="34" charset="0"/>
              <a:ea typeface="Tahoma" panose="020B0604030504040204" pitchFamily="34" charset="0"/>
              <a:cs typeface="Tahoma" panose="020B0604030504040204" pitchFamily="34" charset="0"/>
            </a:endParaRPr>
          </a:p>
          <a:p>
            <a:pPr algn="just" defTabSz="742842"/>
            <a:endParaRPr lang="en-GB" sz="800" b="0">
              <a:solidFill>
                <a:srgbClr val="303335"/>
              </a:solidFill>
              <a:latin typeface="Tahoma" panose="020B0604030504040204" pitchFamily="34" charset="0"/>
              <a:ea typeface="Tahoma" panose="020B0604030504040204" pitchFamily="34" charset="0"/>
              <a:cs typeface="Tahoma" panose="020B0604030504040204" pitchFamily="34" charset="0"/>
            </a:endParaRPr>
          </a:p>
          <a:p>
            <a:pPr algn="just" defTabSz="742842"/>
            <a:r>
              <a:rPr lang="en-GB" b="0">
                <a:solidFill>
                  <a:srgbClr val="303335"/>
                </a:solidFill>
                <a:latin typeface="Tahoma" panose="020B0604030504040204" pitchFamily="34" charset="0"/>
                <a:ea typeface="Tahoma" panose="020B0604030504040204" pitchFamily="34" charset="0"/>
                <a:cs typeface="Tahoma" panose="020B0604030504040204" pitchFamily="34" charset="0"/>
              </a:rPr>
              <a:t>I herewith declare the following paid or unpaid consultancies, business interests or sources of honoraria payments for the past three years, and anything else which could potentially be viewed as a conflict of interest:</a:t>
            </a:r>
          </a:p>
          <a:p>
            <a:pPr algn="just" defTabSz="742842"/>
            <a:endParaRPr lang="en-GB" b="0">
              <a:solidFill>
                <a:srgbClr val="303335"/>
              </a:solidFill>
              <a:latin typeface="Tahoma" panose="020B0604030504040204" pitchFamily="34" charset="0"/>
              <a:ea typeface="Tahoma" panose="020B0604030504040204" pitchFamily="34" charset="0"/>
              <a:cs typeface="Tahoma" panose="020B0604030504040204" pitchFamily="34" charset="0"/>
            </a:endParaRPr>
          </a:p>
          <a:p>
            <a:pPr algn="just" defTabSz="742842"/>
            <a:r>
              <a:rPr lang="en-GB" b="0" err="1">
                <a:solidFill>
                  <a:srgbClr val="303335"/>
                </a:solidFill>
                <a:latin typeface="Tahoma" panose="020B0604030504040204" pitchFamily="34" charset="0"/>
                <a:ea typeface="Tahoma" panose="020B0604030504040204" pitchFamily="34" charset="0"/>
                <a:cs typeface="Tahoma" panose="020B0604030504040204" pitchFamily="34" charset="0"/>
              </a:rPr>
              <a:t>Aboca</a:t>
            </a:r>
            <a:r>
              <a:rPr lang="en-GB" b="0">
                <a:solidFill>
                  <a:srgbClr val="303335"/>
                </a:solidFill>
                <a:latin typeface="Tahoma" panose="020B0604030504040204" pitchFamily="34" charset="0"/>
                <a:ea typeface="Tahoma" panose="020B0604030504040204" pitchFamily="34" charset="0"/>
                <a:cs typeface="Tahoma" panose="020B0604030504040204" pitchFamily="34" charset="0"/>
              </a:rPr>
              <a:t>, </a:t>
            </a:r>
            <a:r>
              <a:rPr lang="en-GB" b="0" err="1">
                <a:solidFill>
                  <a:srgbClr val="303335"/>
                </a:solidFill>
                <a:latin typeface="Tahoma" panose="020B0604030504040204" pitchFamily="34" charset="0"/>
                <a:ea typeface="Tahoma" panose="020B0604030504040204" pitchFamily="34" charset="0"/>
                <a:cs typeface="Tahoma" panose="020B0604030504040204" pitchFamily="34" charset="0"/>
              </a:rPr>
              <a:t>Alfasigma</a:t>
            </a:r>
            <a:r>
              <a:rPr lang="en-GB" b="0">
                <a:solidFill>
                  <a:srgbClr val="303335"/>
                </a:solidFill>
                <a:latin typeface="Tahoma" panose="020B0604030504040204" pitchFamily="34" charset="0"/>
                <a:ea typeface="Tahoma" panose="020B0604030504040204" pitchFamily="34" charset="0"/>
                <a:cs typeface="Tahoma" panose="020B0604030504040204" pitchFamily="34" charset="0"/>
              </a:rPr>
              <a:t>, </a:t>
            </a:r>
            <a:r>
              <a:rPr lang="en-GB" b="0" err="1">
                <a:solidFill>
                  <a:srgbClr val="303335"/>
                </a:solidFill>
                <a:latin typeface="Tahoma" panose="020B0604030504040204" pitchFamily="34" charset="0"/>
                <a:ea typeface="Tahoma" panose="020B0604030504040204" pitchFamily="34" charset="0"/>
                <a:cs typeface="Tahoma" panose="020B0604030504040204" pitchFamily="34" charset="0"/>
              </a:rPr>
              <a:t>Norgine</a:t>
            </a:r>
            <a:r>
              <a:rPr lang="en-GB" b="0">
                <a:solidFill>
                  <a:srgbClr val="303335"/>
                </a:solidFill>
                <a:latin typeface="Tahoma" panose="020B0604030504040204" pitchFamily="34" charset="0"/>
                <a:ea typeface="Tahoma" panose="020B0604030504040204" pitchFamily="34" charset="0"/>
                <a:cs typeface="Tahoma" panose="020B0604030504040204" pitchFamily="34" charset="0"/>
              </a:rPr>
              <a:t>, Dr Falk.</a:t>
            </a:r>
          </a:p>
          <a:p>
            <a:pPr algn="just" defTabSz="742842"/>
            <a:endParaRPr lang="en-GB">
              <a:solidFill>
                <a:srgbClr val="303335"/>
              </a:solidFill>
              <a:latin typeface="Tahoma" panose="020B0604030504040204" pitchFamily="34" charset="0"/>
              <a:ea typeface="Tahoma" panose="020B0604030504040204" pitchFamily="34" charset="0"/>
              <a:cs typeface="Tahoma" panose="020B0604030504040204" pitchFamily="34" charset="0"/>
            </a:endParaRPr>
          </a:p>
          <a:p>
            <a:pPr algn="just" defTabSz="742842"/>
            <a:endParaRPr lang="en-GB" b="0">
              <a:solidFill>
                <a:srgbClr val="303335"/>
              </a:solidFill>
              <a:latin typeface="Tahoma" panose="020B0604030504040204" pitchFamily="34" charset="0"/>
              <a:ea typeface="Tahoma" panose="020B0604030504040204" pitchFamily="34" charset="0"/>
              <a:cs typeface="Tahoma" panose="020B0604030504040204" pitchFamily="34" charset="0"/>
            </a:endParaRPr>
          </a:p>
          <a:p>
            <a:pPr algn="just" defTabSz="742842"/>
            <a:endParaRPr lang="en-GB" b="0">
              <a:solidFill>
                <a:srgbClr val="303335"/>
              </a:solidFill>
              <a:latin typeface="Tahoma" panose="020B0604030504040204" pitchFamily="34" charset="0"/>
              <a:ea typeface="Tahoma" panose="020B0604030504040204" pitchFamily="34" charset="0"/>
              <a:cs typeface="Tahoma" panose="020B0604030504040204" pitchFamily="34" charset="0"/>
            </a:endParaRPr>
          </a:p>
          <a:p>
            <a:pPr defTabSz="742842">
              <a:tabLst>
                <a:tab pos="2429714" algn="l"/>
              </a:tabLst>
            </a:pPr>
            <a:endParaRPr lang="de-DE" sz="2100">
              <a:solidFill>
                <a:srgbClr val="00EB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683730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A15B2755-DD86-F632-AC9E-F47946CACE81}"/>
              </a:ext>
            </a:extLst>
          </p:cNvPr>
          <p:cNvPicPr>
            <a:picLocks noChangeAspect="1"/>
          </p:cNvPicPr>
          <p:nvPr/>
        </p:nvPicPr>
        <p:blipFill rotWithShape="1">
          <a:blip r:embed="rId3">
            <a:extLst>
              <a:ext uri="{28A0092B-C50C-407E-A947-70E740481C1C}">
                <a14:useLocalDpi xmlns:a14="http://schemas.microsoft.com/office/drawing/2010/main" val="0"/>
              </a:ext>
            </a:extLst>
          </a:blip>
          <a:srcRect l="32807" t="27101" r="10886" b="43334"/>
          <a:stretch/>
        </p:blipFill>
        <p:spPr>
          <a:xfrm>
            <a:off x="7289966" y="0"/>
            <a:ext cx="4902033" cy="1630017"/>
          </a:xfrm>
          <a:prstGeom prst="rect">
            <a:avLst/>
          </a:prstGeom>
        </p:spPr>
      </p:pic>
      <p:grpSp>
        <p:nvGrpSpPr>
          <p:cNvPr id="10" name="Gruppo 9">
            <a:extLst>
              <a:ext uri="{FF2B5EF4-FFF2-40B4-BE49-F238E27FC236}">
                <a16:creationId xmlns:a16="http://schemas.microsoft.com/office/drawing/2014/main" id="{1C721D41-A79F-9EB9-593A-A8148FBD5C25}"/>
              </a:ext>
            </a:extLst>
          </p:cNvPr>
          <p:cNvGrpSpPr/>
          <p:nvPr/>
        </p:nvGrpSpPr>
        <p:grpSpPr>
          <a:xfrm>
            <a:off x="119271" y="162502"/>
            <a:ext cx="11598964" cy="6602571"/>
            <a:chOff x="119271" y="162502"/>
            <a:chExt cx="11598964" cy="6602571"/>
          </a:xfrm>
        </p:grpSpPr>
        <p:pic>
          <p:nvPicPr>
            <p:cNvPr id="11" name="Immagine 10">
              <a:extLst>
                <a:ext uri="{FF2B5EF4-FFF2-40B4-BE49-F238E27FC236}">
                  <a16:creationId xmlns:a16="http://schemas.microsoft.com/office/drawing/2014/main" id="{A633BA35-52C6-7BCB-68DD-844509D9FE34}"/>
                </a:ext>
              </a:extLst>
            </p:cNvPr>
            <p:cNvPicPr>
              <a:picLocks noChangeAspect="1"/>
            </p:cNvPicPr>
            <p:nvPr/>
          </p:nvPicPr>
          <p:blipFill rotWithShape="1">
            <a:blip r:embed="rId4">
              <a:extLst>
                <a:ext uri="{28A0092B-C50C-407E-A947-70E740481C1C}">
                  <a14:useLocalDpi xmlns:a14="http://schemas.microsoft.com/office/drawing/2010/main" val="0"/>
                </a:ext>
              </a:extLst>
            </a:blip>
            <a:srcRect l="36752" t="31160" r="13594" b="7101"/>
            <a:stretch/>
          </p:blipFill>
          <p:spPr>
            <a:xfrm>
              <a:off x="119271" y="162502"/>
              <a:ext cx="6828182" cy="5376721"/>
            </a:xfrm>
            <a:prstGeom prst="rect">
              <a:avLst/>
            </a:prstGeom>
          </p:spPr>
        </p:pic>
        <p:pic>
          <p:nvPicPr>
            <p:cNvPr id="12" name="Immagine 11">
              <a:extLst>
                <a:ext uri="{FF2B5EF4-FFF2-40B4-BE49-F238E27FC236}">
                  <a16:creationId xmlns:a16="http://schemas.microsoft.com/office/drawing/2014/main" id="{B3B2053B-489B-EC5C-ED2E-E0DBEB7F0437}"/>
                </a:ext>
              </a:extLst>
            </p:cNvPr>
            <p:cNvPicPr>
              <a:picLocks noChangeAspect="1"/>
            </p:cNvPicPr>
            <p:nvPr/>
          </p:nvPicPr>
          <p:blipFill rotWithShape="1">
            <a:blip r:embed="rId5">
              <a:extLst>
                <a:ext uri="{28A0092B-C50C-407E-A947-70E740481C1C}">
                  <a14:useLocalDpi xmlns:a14="http://schemas.microsoft.com/office/drawing/2010/main" val="0"/>
                </a:ext>
              </a:extLst>
            </a:blip>
            <a:srcRect l="36936" t="46811" r="12951" b="15073"/>
            <a:stretch/>
          </p:blipFill>
          <p:spPr>
            <a:xfrm>
              <a:off x="5068957" y="3562215"/>
              <a:ext cx="6649278" cy="3202858"/>
            </a:xfrm>
            <a:prstGeom prst="rect">
              <a:avLst/>
            </a:prstGeom>
          </p:spPr>
        </p:pic>
        <p:cxnSp>
          <p:nvCxnSpPr>
            <p:cNvPr id="13" name="Connettore curvo 10">
              <a:extLst>
                <a:ext uri="{FF2B5EF4-FFF2-40B4-BE49-F238E27FC236}">
                  <a16:creationId xmlns:a16="http://schemas.microsoft.com/office/drawing/2014/main" id="{03CB0ADF-5D80-A3E4-1B04-D200259B414B}"/>
                </a:ext>
              </a:extLst>
            </p:cNvPr>
            <p:cNvCxnSpPr/>
            <p:nvPr/>
          </p:nvCxnSpPr>
          <p:spPr>
            <a:xfrm>
              <a:off x="3965713" y="5569040"/>
              <a:ext cx="964096" cy="268356"/>
            </a:xfrm>
            <a:prstGeom prst="curved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388677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2B98E95-4289-46AD-CCDB-4B77E07FDE77}"/>
              </a:ext>
            </a:extLst>
          </p:cNvPr>
          <p:cNvPicPr>
            <a:picLocks noChangeAspect="1"/>
          </p:cNvPicPr>
          <p:nvPr/>
        </p:nvPicPr>
        <p:blipFill rotWithShape="1">
          <a:blip r:embed="rId2">
            <a:extLst>
              <a:ext uri="{28A0092B-C50C-407E-A947-70E740481C1C}">
                <a14:useLocalDpi xmlns:a14="http://schemas.microsoft.com/office/drawing/2010/main" val="0"/>
              </a:ext>
            </a:extLst>
          </a:blip>
          <a:srcRect l="10229" t="27681" r="9005" b="35653"/>
          <a:stretch/>
        </p:blipFill>
        <p:spPr>
          <a:xfrm>
            <a:off x="208721" y="149976"/>
            <a:ext cx="8746435" cy="2514600"/>
          </a:xfrm>
          <a:prstGeom prst="rect">
            <a:avLst/>
          </a:prstGeom>
        </p:spPr>
      </p:pic>
      <p:pic>
        <p:nvPicPr>
          <p:cNvPr id="3" name="Immagine 2">
            <a:extLst>
              <a:ext uri="{FF2B5EF4-FFF2-40B4-BE49-F238E27FC236}">
                <a16:creationId xmlns:a16="http://schemas.microsoft.com/office/drawing/2014/main" id="{6A73F6EF-8263-768C-6E5B-DF410A4A28CC}"/>
              </a:ext>
            </a:extLst>
          </p:cNvPr>
          <p:cNvPicPr>
            <a:picLocks noChangeAspect="1"/>
          </p:cNvPicPr>
          <p:nvPr/>
        </p:nvPicPr>
        <p:blipFill rotWithShape="1">
          <a:blip r:embed="rId3">
            <a:extLst>
              <a:ext uri="{28A0092B-C50C-407E-A947-70E740481C1C}">
                <a14:useLocalDpi xmlns:a14="http://schemas.microsoft.com/office/drawing/2010/main" val="0"/>
              </a:ext>
            </a:extLst>
          </a:blip>
          <a:srcRect l="51897" t="31014" r="21395" b="63044"/>
          <a:stretch/>
        </p:blipFill>
        <p:spPr>
          <a:xfrm>
            <a:off x="8806070" y="5610284"/>
            <a:ext cx="2892287" cy="407504"/>
          </a:xfrm>
          <a:prstGeom prst="rect">
            <a:avLst/>
          </a:prstGeom>
        </p:spPr>
      </p:pic>
      <p:pic>
        <p:nvPicPr>
          <p:cNvPr id="4" name="Immagine 3">
            <a:extLst>
              <a:ext uri="{FF2B5EF4-FFF2-40B4-BE49-F238E27FC236}">
                <a16:creationId xmlns:a16="http://schemas.microsoft.com/office/drawing/2014/main" id="{6DB084B7-82FD-5FAA-B2DC-90DE9DEFC9CD}"/>
              </a:ext>
            </a:extLst>
          </p:cNvPr>
          <p:cNvPicPr>
            <a:picLocks noChangeAspect="1"/>
          </p:cNvPicPr>
          <p:nvPr/>
        </p:nvPicPr>
        <p:blipFill rotWithShape="1">
          <a:blip r:embed="rId4">
            <a:extLst>
              <a:ext uri="{28A0092B-C50C-407E-A947-70E740481C1C}">
                <a14:useLocalDpi xmlns:a14="http://schemas.microsoft.com/office/drawing/2010/main" val="0"/>
              </a:ext>
            </a:extLst>
          </a:blip>
          <a:srcRect l="10412" t="48551" r="9922" b="29275"/>
          <a:stretch/>
        </p:blipFill>
        <p:spPr>
          <a:xfrm>
            <a:off x="208721" y="3180521"/>
            <a:ext cx="11708296" cy="2063791"/>
          </a:xfrm>
          <a:prstGeom prst="rect">
            <a:avLst/>
          </a:prstGeom>
          <a:ln w="28575">
            <a:solidFill>
              <a:srgbClr val="0070C0"/>
            </a:solidFill>
          </a:ln>
        </p:spPr>
      </p:pic>
      <p:cxnSp>
        <p:nvCxnSpPr>
          <p:cNvPr id="9" name="Connettore diritto 8">
            <a:extLst>
              <a:ext uri="{FF2B5EF4-FFF2-40B4-BE49-F238E27FC236}">
                <a16:creationId xmlns:a16="http://schemas.microsoft.com/office/drawing/2014/main" id="{F20D0998-E0DF-A348-FA5D-F3452DF799DF}"/>
              </a:ext>
            </a:extLst>
          </p:cNvPr>
          <p:cNvCxnSpPr/>
          <p:nvPr/>
        </p:nvCxnSpPr>
        <p:spPr>
          <a:xfrm>
            <a:off x="5118652" y="4104862"/>
            <a:ext cx="657970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Immagine 4" descr="Immagine che contiene schizzo, disegno al tratto&#10;&#10;Descrizione generata automaticamente">
            <a:extLst>
              <a:ext uri="{FF2B5EF4-FFF2-40B4-BE49-F238E27FC236}">
                <a16:creationId xmlns:a16="http://schemas.microsoft.com/office/drawing/2014/main" id="{4DF6416B-585F-B134-ACE5-BE3B7B501B4D}"/>
              </a:ext>
            </a:extLst>
          </p:cNvPr>
          <p:cNvPicPr>
            <a:picLocks noChangeAspect="1"/>
          </p:cNvPicPr>
          <p:nvPr/>
        </p:nvPicPr>
        <p:blipFill rotWithShape="1">
          <a:blip r:embed="rId5">
            <a:extLst>
              <a:ext uri="{28A0092B-C50C-407E-A947-70E740481C1C}">
                <a14:useLocalDpi xmlns:a14="http://schemas.microsoft.com/office/drawing/2010/main" val="0"/>
              </a:ext>
            </a:extLst>
          </a:blip>
          <a:srcRect l="-17085"/>
          <a:stretch/>
        </p:blipFill>
        <p:spPr>
          <a:xfrm>
            <a:off x="10889907" y="296863"/>
            <a:ext cx="1160684" cy="821407"/>
          </a:xfrm>
          <a:prstGeom prst="rect">
            <a:avLst/>
          </a:prstGeom>
        </p:spPr>
      </p:pic>
    </p:spTree>
    <p:extLst>
      <p:ext uri="{BB962C8B-B14F-4D97-AF65-F5344CB8AC3E}">
        <p14:creationId xmlns:p14="http://schemas.microsoft.com/office/powerpoint/2010/main" val="4606470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239DF928-25AC-D44C-4DA6-723B99CA4C52}"/>
              </a:ext>
            </a:extLst>
          </p:cNvPr>
          <p:cNvPicPr>
            <a:picLocks noChangeAspect="1"/>
          </p:cNvPicPr>
          <p:nvPr/>
        </p:nvPicPr>
        <p:blipFill rotWithShape="1">
          <a:blip r:embed="rId2">
            <a:extLst>
              <a:ext uri="{28A0092B-C50C-407E-A947-70E740481C1C}">
                <a14:useLocalDpi xmlns:a14="http://schemas.microsoft.com/office/drawing/2010/main" val="0"/>
              </a:ext>
            </a:extLst>
          </a:blip>
          <a:srcRect l="11146" t="25217" r="8637" b="6087"/>
          <a:stretch/>
        </p:blipFill>
        <p:spPr>
          <a:xfrm>
            <a:off x="5493876" y="3294000"/>
            <a:ext cx="6571586" cy="3564000"/>
          </a:xfrm>
          <a:prstGeom prst="rect">
            <a:avLst/>
          </a:prstGeom>
        </p:spPr>
      </p:pic>
      <p:sp>
        <p:nvSpPr>
          <p:cNvPr id="7" name="Titolo 8">
            <a:extLst>
              <a:ext uri="{FF2B5EF4-FFF2-40B4-BE49-F238E27FC236}">
                <a16:creationId xmlns:a16="http://schemas.microsoft.com/office/drawing/2014/main" id="{EA183A05-808B-48EA-528D-3D82C52034BC}"/>
              </a:ext>
            </a:extLst>
          </p:cNvPr>
          <p:cNvSpPr>
            <a:spLocks noGrp="1"/>
          </p:cNvSpPr>
          <p:nvPr>
            <p:ph type="body" idx="1"/>
          </p:nvPr>
        </p:nvSpPr>
        <p:spPr>
          <a:xfrm>
            <a:off x="1092200" y="214864"/>
            <a:ext cx="4639736" cy="736282"/>
          </a:xfrm>
        </p:spPr>
        <p:txBody>
          <a:bodyPr>
            <a:noAutofit/>
          </a:bodyPr>
          <a:lstStyle/>
          <a:p>
            <a:pPr algn="ctr"/>
            <a:r>
              <a:rPr lang="en-US" sz="1800" b="1" dirty="0">
                <a:ln>
                  <a:solidFill>
                    <a:schemeClr val="tx2"/>
                  </a:solidFill>
                </a:ln>
                <a:solidFill>
                  <a:schemeClr val="tx2"/>
                </a:solidFill>
                <a:latin typeface="Verdana" panose="020B0604030504040204" pitchFamily="34" charset="0"/>
                <a:ea typeface="Verdana" panose="020B0604030504040204" pitchFamily="34" charset="0"/>
                <a:cs typeface="Verdana" panose="020B0604030504040204" pitchFamily="34" charset="0"/>
              </a:rPr>
              <a:t>Evaluation of reflux in </a:t>
            </a:r>
            <a:br>
              <a:rPr lang="en-US" sz="1800" b="1" dirty="0">
                <a:ln>
                  <a:solidFill>
                    <a:schemeClr val="tx2"/>
                  </a:solidFill>
                </a:ln>
                <a:solidFill>
                  <a:schemeClr val="tx2"/>
                </a:solidFill>
                <a:latin typeface="Verdana" panose="020B0604030504040204" pitchFamily="34" charset="0"/>
                <a:ea typeface="Verdana" panose="020B0604030504040204" pitchFamily="34" charset="0"/>
                <a:cs typeface="Verdana" panose="020B0604030504040204" pitchFamily="34" charset="0"/>
              </a:rPr>
            </a:br>
            <a:r>
              <a:rPr lang="en-US" sz="1800" b="1" dirty="0">
                <a:ln>
                  <a:solidFill>
                    <a:schemeClr val="tx2"/>
                  </a:solidFill>
                </a:ln>
                <a:solidFill>
                  <a:schemeClr val="tx2"/>
                </a:solidFill>
                <a:latin typeface="Verdana" panose="020B0604030504040204" pitchFamily="34" charset="0"/>
                <a:ea typeface="Verdana" panose="020B0604030504040204" pitchFamily="34" charset="0"/>
                <a:cs typeface="Verdana" panose="020B0604030504040204" pitchFamily="34" charset="0"/>
              </a:rPr>
              <a:t>patients with SG</a:t>
            </a:r>
            <a:endParaRPr lang="it-IT" sz="1800" b="1" dirty="0">
              <a:ln>
                <a:solidFill>
                  <a:schemeClr val="tx2"/>
                </a:solidFill>
              </a:ln>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Segnaposto contenuto 7">
            <a:extLst>
              <a:ext uri="{FF2B5EF4-FFF2-40B4-BE49-F238E27FC236}">
                <a16:creationId xmlns:a16="http://schemas.microsoft.com/office/drawing/2014/main" id="{0A99E972-42B0-64BF-0DC9-0DB9D73AF721}"/>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1330" t="20000" r="9647" b="5652"/>
          <a:stretch/>
        </p:blipFill>
        <p:spPr>
          <a:xfrm>
            <a:off x="0" y="932711"/>
            <a:ext cx="6403388" cy="3816000"/>
          </a:xfrm>
          <a:prstGeom prst="rect">
            <a:avLst/>
          </a:prstGeom>
        </p:spPr>
      </p:pic>
      <p:sp>
        <p:nvSpPr>
          <p:cNvPr id="9" name="Titolo 8">
            <a:extLst>
              <a:ext uri="{FF2B5EF4-FFF2-40B4-BE49-F238E27FC236}">
                <a16:creationId xmlns:a16="http://schemas.microsoft.com/office/drawing/2014/main" id="{C8786748-0518-9BAC-00F8-217D10BAF28D}"/>
              </a:ext>
            </a:extLst>
          </p:cNvPr>
          <p:cNvSpPr>
            <a:spLocks noGrp="1"/>
          </p:cNvSpPr>
          <p:nvPr>
            <p:ph type="body" sz="quarter" idx="3"/>
          </p:nvPr>
        </p:nvSpPr>
        <p:spPr>
          <a:xfrm>
            <a:off x="6532563" y="2472411"/>
            <a:ext cx="4640262" cy="736600"/>
          </a:xfrm>
        </p:spPr>
        <p:txBody>
          <a:bodyPr>
            <a:noAutofit/>
          </a:bodyPr>
          <a:lstStyle/>
          <a:p>
            <a:pPr algn="ctr"/>
            <a:r>
              <a:rPr lang="en-US" sz="1800" b="1" dirty="0">
                <a:ln>
                  <a:solidFill>
                    <a:schemeClr val="tx2"/>
                  </a:solidFill>
                </a:ln>
                <a:solidFill>
                  <a:schemeClr val="tx2"/>
                </a:solidFill>
                <a:latin typeface="Verdana" panose="020B0604030504040204" pitchFamily="34" charset="0"/>
                <a:ea typeface="Verdana" panose="020B0604030504040204" pitchFamily="34" charset="0"/>
                <a:cs typeface="Verdana" panose="020B0604030504040204" pitchFamily="34" charset="0"/>
              </a:rPr>
              <a:t>Evaluation of reflux in </a:t>
            </a:r>
            <a:br>
              <a:rPr lang="en-US" sz="1800" b="1" dirty="0">
                <a:ln>
                  <a:solidFill>
                    <a:schemeClr val="tx2"/>
                  </a:solidFill>
                </a:ln>
                <a:solidFill>
                  <a:schemeClr val="tx2"/>
                </a:solidFill>
                <a:latin typeface="Verdana" panose="020B0604030504040204" pitchFamily="34" charset="0"/>
                <a:ea typeface="Verdana" panose="020B0604030504040204" pitchFamily="34" charset="0"/>
                <a:cs typeface="Verdana" panose="020B0604030504040204" pitchFamily="34" charset="0"/>
              </a:rPr>
            </a:br>
            <a:r>
              <a:rPr lang="en-US" sz="1800" b="1" dirty="0">
                <a:ln>
                  <a:solidFill>
                    <a:schemeClr val="tx2"/>
                  </a:solidFill>
                </a:ln>
                <a:solidFill>
                  <a:schemeClr val="tx2"/>
                </a:solidFill>
                <a:latin typeface="Verdana" panose="020B0604030504040204" pitchFamily="34" charset="0"/>
                <a:ea typeface="Verdana" panose="020B0604030504040204" pitchFamily="34" charset="0"/>
                <a:cs typeface="Verdana" panose="020B0604030504040204" pitchFamily="34" charset="0"/>
              </a:rPr>
              <a:t>patients with RYGB</a:t>
            </a:r>
            <a:endParaRPr lang="it-IT" sz="1800" b="1" dirty="0">
              <a:ln>
                <a:solidFill>
                  <a:schemeClr val="tx2"/>
                </a:solidFill>
              </a:ln>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090961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8">
            <a:extLst>
              <a:ext uri="{FF2B5EF4-FFF2-40B4-BE49-F238E27FC236}">
                <a16:creationId xmlns:a16="http://schemas.microsoft.com/office/drawing/2014/main" id="{9F983FDB-453C-5913-D5E8-34F57B0AFD07}"/>
              </a:ext>
            </a:extLst>
          </p:cNvPr>
          <p:cNvSpPr>
            <a:spLocks noGrp="1"/>
          </p:cNvSpPr>
          <p:nvPr>
            <p:ph type="title"/>
          </p:nvPr>
        </p:nvSpPr>
        <p:spPr>
          <a:xfrm>
            <a:off x="1040295" y="516833"/>
            <a:ext cx="10111409" cy="940561"/>
          </a:xfrm>
        </p:spPr>
        <p:txBody>
          <a:bodyPr>
            <a:noAutofit/>
          </a:bodyPr>
          <a:lstStyle/>
          <a:p>
            <a:r>
              <a:rPr lang="en-US" sz="4400" b="1" dirty="0">
                <a:ln>
                  <a:solidFill>
                    <a:schemeClr val="tx2"/>
                  </a:solidFill>
                </a:ln>
                <a:solidFill>
                  <a:schemeClr val="tx2"/>
                </a:solidFill>
                <a:latin typeface="Verdana" panose="020B0604030504040204" pitchFamily="34" charset="0"/>
                <a:ea typeface="Verdana" panose="020B0604030504040204" pitchFamily="34" charset="0"/>
                <a:cs typeface="Verdana" panose="020B0604030504040204" pitchFamily="34" charset="0"/>
              </a:rPr>
              <a:t>CONCLUSIONS</a:t>
            </a:r>
            <a:endParaRPr lang="it-IT" sz="4400" b="1" dirty="0">
              <a:ln>
                <a:solidFill>
                  <a:schemeClr val="tx2"/>
                </a:solidFill>
              </a:ln>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4" name="CasellaDiTesto 3">
            <a:extLst>
              <a:ext uri="{FF2B5EF4-FFF2-40B4-BE49-F238E27FC236}">
                <a16:creationId xmlns:a16="http://schemas.microsoft.com/office/drawing/2014/main" id="{B0F6D75D-16B6-4D75-977A-E7F1550FA19C}"/>
              </a:ext>
            </a:extLst>
          </p:cNvPr>
          <p:cNvSpPr txBox="1"/>
          <p:nvPr/>
        </p:nvSpPr>
        <p:spPr>
          <a:xfrm>
            <a:off x="460512" y="1626359"/>
            <a:ext cx="11270974" cy="4422108"/>
          </a:xfrm>
          <a:prstGeom prst="rect">
            <a:avLst/>
          </a:prstGeom>
          <a:noFill/>
        </p:spPr>
        <p:txBody>
          <a:bodyPr wrap="square">
            <a:spAutoFit/>
          </a:bodyPr>
          <a:lstStyle/>
          <a:p>
            <a:pPr marL="285750" indent="-285750" algn="just">
              <a:lnSpc>
                <a:spcPct val="150000"/>
              </a:lnSpc>
              <a:spcAft>
                <a:spcPts val="600"/>
              </a:spcAft>
              <a:buClr>
                <a:schemeClr val="accent1"/>
              </a:buClr>
              <a:buFont typeface="Font di sistema regolare"/>
              <a:buChar char="📌"/>
            </a:pPr>
            <a:r>
              <a:rPr lang="en-US" dirty="0">
                <a:latin typeface="Verdana" panose="020B0604030504040204" pitchFamily="34" charset="0"/>
                <a:ea typeface="Verdana" panose="020B0604030504040204" pitchFamily="34" charset="0"/>
                <a:cs typeface="Verdana" panose="020B0604030504040204" pitchFamily="34" charset="0"/>
              </a:rPr>
              <a:t>The growing rate of obesity worldwide is expected to yield a simultaneous increase in bariatric surgeries, and consequently an increase in the number of patients requiring evaluation of GERD after surgery. </a:t>
            </a:r>
          </a:p>
          <a:p>
            <a:pPr marL="285750" indent="-285750" algn="just">
              <a:lnSpc>
                <a:spcPct val="150000"/>
              </a:lnSpc>
              <a:spcAft>
                <a:spcPts val="600"/>
              </a:spcAft>
              <a:buFont typeface="Font di sistema regolare"/>
              <a:buChar char="📌"/>
            </a:pPr>
            <a:r>
              <a:rPr lang="en-US" dirty="0">
                <a:latin typeface="Verdana" panose="020B0604030504040204" pitchFamily="34" charset="0"/>
                <a:ea typeface="Verdana" panose="020B0604030504040204" pitchFamily="34" charset="0"/>
                <a:cs typeface="Verdana" panose="020B0604030504040204" pitchFamily="34" charset="0"/>
              </a:rPr>
              <a:t>An accurate post-surgical evaluation in a patient with new-onset or refractory reflux is warranted to improve the patient’s quality of life and mitigate the sequelae of GERD, including erosive esophagitis, Barrett’s esophagus, and esophageal adenocarcinoma </a:t>
            </a:r>
          </a:p>
          <a:p>
            <a:pPr marL="285750" indent="-285750" algn="just">
              <a:lnSpc>
                <a:spcPct val="150000"/>
              </a:lnSpc>
              <a:spcAft>
                <a:spcPts val="600"/>
              </a:spcAft>
              <a:buFont typeface="Font di sistema regolare"/>
              <a:buChar char="📌"/>
            </a:pPr>
            <a:r>
              <a:rPr lang="en-US" dirty="0">
                <a:latin typeface="Verdana" panose="020B0604030504040204" pitchFamily="34" charset="0"/>
                <a:ea typeface="Verdana" panose="020B0604030504040204" pitchFamily="34" charset="0"/>
                <a:cs typeface="Verdana" panose="020B0604030504040204" pitchFamily="34" charset="0"/>
              </a:rPr>
              <a:t>Several tools are used to objectively evaluate and diagnose GERD after bariatric surgeries. These include esophagogastroduodenoscopy (EGD), pH studies, high-resolution manometry (HRM), and the Endoluminal Functional Lumen Imaging Probe (</a:t>
            </a:r>
            <a:r>
              <a:rPr lang="en-US" dirty="0" err="1">
                <a:latin typeface="Verdana" panose="020B0604030504040204" pitchFamily="34" charset="0"/>
                <a:ea typeface="Verdana" panose="020B0604030504040204" pitchFamily="34" charset="0"/>
                <a:cs typeface="Verdana" panose="020B0604030504040204" pitchFamily="34" charset="0"/>
              </a:rPr>
              <a:t>EndoFLIP</a:t>
            </a:r>
            <a:r>
              <a:rPr lang="en-US" dirty="0">
                <a:latin typeface="Verdana" panose="020B0604030504040204" pitchFamily="34" charset="0"/>
                <a:ea typeface="Verdana" panose="020B0604030504040204" pitchFamily="34" charset="0"/>
                <a:cs typeface="Verdana" panose="020B0604030504040204" pitchFamily="34" charset="0"/>
              </a:rPr>
              <a:t>) </a:t>
            </a:r>
          </a:p>
          <a:p>
            <a:pPr marL="285750" indent="-285750" algn="just">
              <a:lnSpc>
                <a:spcPct val="150000"/>
              </a:lnSpc>
              <a:buFont typeface="Font di sistema regolare"/>
              <a:buChar char="📌"/>
            </a:pPr>
            <a:r>
              <a:rPr lang="en-US" dirty="0">
                <a:latin typeface="Verdana" panose="020B0604030504040204" pitchFamily="34" charset="0"/>
                <a:ea typeface="Verdana" panose="020B0604030504040204" pitchFamily="34" charset="0"/>
                <a:cs typeface="Verdana" panose="020B0604030504040204" pitchFamily="34" charset="0"/>
              </a:rPr>
              <a:t>However, there is no standardized approach for the assessment of GERD in these patients</a:t>
            </a:r>
            <a:endParaRPr lang="it-IT" dirty="0">
              <a:latin typeface="Verdana" panose="020B0604030504040204" pitchFamily="34" charset="0"/>
              <a:ea typeface="Verdana" panose="020B0604030504040204" pitchFamily="34" charset="0"/>
              <a:cs typeface="Verdana" panose="020B0604030504040204" pitchFamily="34" charset="0"/>
            </a:endParaRPr>
          </a:p>
        </p:txBody>
      </p:sp>
      <p:pic>
        <p:nvPicPr>
          <p:cNvPr id="2" name="Immagine 1" descr="Immagine che contiene schizzo, disegno al tratto&#10;&#10;Descrizione generata automaticamente">
            <a:extLst>
              <a:ext uri="{FF2B5EF4-FFF2-40B4-BE49-F238E27FC236}">
                <a16:creationId xmlns:a16="http://schemas.microsoft.com/office/drawing/2014/main" id="{E1BDBDE0-6648-89CB-5CA3-416E90923FC4}"/>
              </a:ext>
            </a:extLst>
          </p:cNvPr>
          <p:cNvPicPr>
            <a:picLocks noChangeAspect="1"/>
          </p:cNvPicPr>
          <p:nvPr/>
        </p:nvPicPr>
        <p:blipFill rotWithShape="1">
          <a:blip r:embed="rId2">
            <a:extLst>
              <a:ext uri="{28A0092B-C50C-407E-A947-70E740481C1C}">
                <a14:useLocalDpi xmlns:a14="http://schemas.microsoft.com/office/drawing/2010/main" val="0"/>
              </a:ext>
            </a:extLst>
          </a:blip>
          <a:srcRect l="-17085"/>
          <a:stretch/>
        </p:blipFill>
        <p:spPr>
          <a:xfrm>
            <a:off x="10889907" y="296863"/>
            <a:ext cx="1160684" cy="821407"/>
          </a:xfrm>
          <a:prstGeom prst="rect">
            <a:avLst/>
          </a:prstGeom>
        </p:spPr>
      </p:pic>
    </p:spTree>
    <p:extLst>
      <p:ext uri="{BB962C8B-B14F-4D97-AF65-F5344CB8AC3E}">
        <p14:creationId xmlns:p14="http://schemas.microsoft.com/office/powerpoint/2010/main" val="32195085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p:txBody>
          <a:bodyPr/>
          <a:lstStyle/>
          <a:p>
            <a:r>
              <a:rPr lang="it-IT" dirty="0"/>
              <a:t>Grazie</a:t>
            </a:r>
          </a:p>
        </p:txBody>
      </p:sp>
    </p:spTree>
    <p:extLst>
      <p:ext uri="{BB962C8B-B14F-4D97-AF65-F5344CB8AC3E}">
        <p14:creationId xmlns:p14="http://schemas.microsoft.com/office/powerpoint/2010/main" val="1745545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5BA14F7F-1C09-4FB1-A1F8-765137572260}"/>
              </a:ext>
            </a:extLst>
          </p:cNvPr>
          <p:cNvSpPr txBox="1"/>
          <p:nvPr/>
        </p:nvSpPr>
        <p:spPr>
          <a:xfrm>
            <a:off x="3006607" y="1253517"/>
            <a:ext cx="6402357" cy="400110"/>
          </a:xfrm>
          <a:prstGeom prst="rect">
            <a:avLst/>
          </a:prstGeom>
          <a:noFill/>
          <a:ln w="38100">
            <a:solidFill>
              <a:schemeClr val="tx2"/>
            </a:solidFill>
          </a:ln>
        </p:spPr>
        <p:txBody>
          <a:bodyPr wrap="square" rtlCol="0">
            <a:spAutoFit/>
          </a:bodyPr>
          <a:lstStyle/>
          <a:p>
            <a:r>
              <a:rPr lang="it-IT" sz="2000" dirty="0" err="1">
                <a:latin typeface="Arial" pitchFamily="34" charset="0"/>
                <a:cs typeface="Arial" pitchFamily="34" charset="0"/>
              </a:rPr>
              <a:t>Preoperative</a:t>
            </a:r>
            <a:r>
              <a:rPr lang="it-IT" sz="2000" dirty="0">
                <a:latin typeface="Arial" pitchFamily="34" charset="0"/>
                <a:cs typeface="Arial" pitchFamily="34" charset="0"/>
              </a:rPr>
              <a:t> </a:t>
            </a:r>
            <a:r>
              <a:rPr lang="it-IT" sz="2000" dirty="0" err="1">
                <a:latin typeface="Arial" pitchFamily="34" charset="0"/>
                <a:cs typeface="Arial" pitchFamily="34" charset="0"/>
              </a:rPr>
              <a:t>assessment</a:t>
            </a:r>
            <a:r>
              <a:rPr lang="it-IT" sz="2000" dirty="0">
                <a:latin typeface="Arial" pitchFamily="34" charset="0"/>
                <a:cs typeface="Arial" pitchFamily="34" charset="0"/>
              </a:rPr>
              <a:t> of GERD </a:t>
            </a:r>
            <a:r>
              <a:rPr lang="it-IT" sz="2000" dirty="0" err="1">
                <a:latin typeface="Arial" pitchFamily="34" charset="0"/>
                <a:cs typeface="Arial" pitchFamily="34" charset="0"/>
              </a:rPr>
              <a:t>symptoms</a:t>
            </a:r>
            <a:r>
              <a:rPr lang="it-IT" sz="2000" dirty="0">
                <a:latin typeface="Arial" pitchFamily="34" charset="0"/>
                <a:cs typeface="Arial" pitchFamily="34" charset="0"/>
              </a:rPr>
              <a:t> and HH</a:t>
            </a:r>
          </a:p>
        </p:txBody>
      </p:sp>
      <p:sp>
        <p:nvSpPr>
          <p:cNvPr id="7" name="Freccia in giù 6">
            <a:extLst>
              <a:ext uri="{FF2B5EF4-FFF2-40B4-BE49-F238E27FC236}">
                <a16:creationId xmlns:a16="http://schemas.microsoft.com/office/drawing/2014/main" id="{24E62EAD-D941-4A29-A9F4-CE92EEA82012}"/>
              </a:ext>
            </a:extLst>
          </p:cNvPr>
          <p:cNvSpPr/>
          <p:nvPr/>
        </p:nvSpPr>
        <p:spPr>
          <a:xfrm>
            <a:off x="5901933" y="1865825"/>
            <a:ext cx="321471" cy="2143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8" name="CasellaDiTesto 7">
            <a:extLst>
              <a:ext uri="{FF2B5EF4-FFF2-40B4-BE49-F238E27FC236}">
                <a16:creationId xmlns:a16="http://schemas.microsoft.com/office/drawing/2014/main" id="{30CE11BC-0D37-4951-BC82-B5A9AF2ED3AD}"/>
              </a:ext>
            </a:extLst>
          </p:cNvPr>
          <p:cNvSpPr txBox="1"/>
          <p:nvPr/>
        </p:nvSpPr>
        <p:spPr>
          <a:xfrm>
            <a:off x="5015746" y="2232017"/>
            <a:ext cx="2093843" cy="400110"/>
          </a:xfrm>
          <a:prstGeom prst="rect">
            <a:avLst/>
          </a:prstGeom>
          <a:noFill/>
          <a:ln w="38100">
            <a:solidFill>
              <a:schemeClr val="tx2"/>
            </a:solidFill>
          </a:ln>
        </p:spPr>
        <p:txBody>
          <a:bodyPr wrap="none" rtlCol="0">
            <a:spAutoFit/>
          </a:bodyPr>
          <a:lstStyle/>
          <a:p>
            <a:r>
              <a:rPr lang="it-IT" sz="2000" dirty="0" err="1">
                <a:latin typeface="Arial" pitchFamily="34" charset="0"/>
                <a:cs typeface="Arial" pitchFamily="34" charset="0"/>
              </a:rPr>
              <a:t>Bariatric</a:t>
            </a:r>
            <a:r>
              <a:rPr lang="it-IT" sz="2000" dirty="0">
                <a:latin typeface="Arial" pitchFamily="34" charset="0"/>
                <a:cs typeface="Arial" pitchFamily="34" charset="0"/>
              </a:rPr>
              <a:t> Surgery</a:t>
            </a:r>
          </a:p>
        </p:txBody>
      </p:sp>
      <p:sp>
        <p:nvSpPr>
          <p:cNvPr id="9" name="Freccia in giù 8">
            <a:extLst>
              <a:ext uri="{FF2B5EF4-FFF2-40B4-BE49-F238E27FC236}">
                <a16:creationId xmlns:a16="http://schemas.microsoft.com/office/drawing/2014/main" id="{E580DEFD-C7D0-4C87-8C9A-FB75C5B6D220}"/>
              </a:ext>
            </a:extLst>
          </p:cNvPr>
          <p:cNvSpPr/>
          <p:nvPr/>
        </p:nvSpPr>
        <p:spPr>
          <a:xfrm rot="1593158">
            <a:off x="4960460" y="2809769"/>
            <a:ext cx="324000" cy="4822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0" name="CasellaDiTesto 9">
            <a:extLst>
              <a:ext uri="{FF2B5EF4-FFF2-40B4-BE49-F238E27FC236}">
                <a16:creationId xmlns:a16="http://schemas.microsoft.com/office/drawing/2014/main" id="{263B77CB-75B1-4C54-B7AA-8A4FA6DB2467}"/>
              </a:ext>
            </a:extLst>
          </p:cNvPr>
          <p:cNvSpPr txBox="1"/>
          <p:nvPr/>
        </p:nvSpPr>
        <p:spPr>
          <a:xfrm>
            <a:off x="3874954" y="3363258"/>
            <a:ext cx="2196719" cy="553998"/>
          </a:xfrm>
          <a:prstGeom prst="rect">
            <a:avLst/>
          </a:prstGeom>
          <a:noFill/>
          <a:ln w="38100">
            <a:solidFill>
              <a:schemeClr val="tx2"/>
            </a:solidFill>
          </a:ln>
        </p:spPr>
        <p:txBody>
          <a:bodyPr wrap="square" rtlCol="0">
            <a:spAutoFit/>
          </a:bodyPr>
          <a:lstStyle/>
          <a:p>
            <a:pPr algn="ctr"/>
            <a:r>
              <a:rPr lang="it-IT" sz="1500" dirty="0" err="1">
                <a:latin typeface="Arial" pitchFamily="34" charset="0"/>
                <a:cs typeface="Arial" pitchFamily="34" charset="0"/>
              </a:rPr>
              <a:t>Recurrence</a:t>
            </a:r>
            <a:r>
              <a:rPr lang="it-IT" sz="1500" dirty="0">
                <a:latin typeface="Arial" pitchFamily="34" charset="0"/>
                <a:cs typeface="Arial" pitchFamily="34" charset="0"/>
              </a:rPr>
              <a:t>/</a:t>
            </a:r>
            <a:r>
              <a:rPr lang="it-IT" sz="1500" dirty="0" err="1">
                <a:latin typeface="Arial" pitchFamily="34" charset="0"/>
                <a:cs typeface="Arial" pitchFamily="34" charset="0"/>
              </a:rPr>
              <a:t>worsening</a:t>
            </a:r>
            <a:r>
              <a:rPr lang="it-IT" sz="1500" dirty="0">
                <a:latin typeface="Arial" pitchFamily="34" charset="0"/>
                <a:cs typeface="Arial" pitchFamily="34" charset="0"/>
              </a:rPr>
              <a:t> of GERD </a:t>
            </a:r>
            <a:r>
              <a:rPr lang="it-IT" sz="1500" dirty="0" err="1">
                <a:latin typeface="Arial" pitchFamily="34" charset="0"/>
                <a:cs typeface="Arial" pitchFamily="34" charset="0"/>
              </a:rPr>
              <a:t>symptoms</a:t>
            </a:r>
            <a:endParaRPr lang="it-IT" sz="1500" dirty="0">
              <a:latin typeface="Arial" pitchFamily="34" charset="0"/>
              <a:cs typeface="Arial" pitchFamily="34" charset="0"/>
            </a:endParaRPr>
          </a:p>
        </p:txBody>
      </p:sp>
      <p:sp>
        <p:nvSpPr>
          <p:cNvPr id="11" name="Freccia in giù 10">
            <a:extLst>
              <a:ext uri="{FF2B5EF4-FFF2-40B4-BE49-F238E27FC236}">
                <a16:creationId xmlns:a16="http://schemas.microsoft.com/office/drawing/2014/main" id="{687F96D0-FCD0-4D95-9B64-CDB9BF950C63}"/>
              </a:ext>
            </a:extLst>
          </p:cNvPr>
          <p:cNvSpPr/>
          <p:nvPr/>
        </p:nvSpPr>
        <p:spPr>
          <a:xfrm rot="20553821">
            <a:off x="6700861" y="2799626"/>
            <a:ext cx="324000" cy="4822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2" name="CasellaDiTesto 11">
            <a:extLst>
              <a:ext uri="{FF2B5EF4-FFF2-40B4-BE49-F238E27FC236}">
                <a16:creationId xmlns:a16="http://schemas.microsoft.com/office/drawing/2014/main" id="{FA3AE84A-55C1-4011-BBC2-F2C08A9BA4F7}"/>
              </a:ext>
            </a:extLst>
          </p:cNvPr>
          <p:cNvSpPr txBox="1"/>
          <p:nvPr/>
        </p:nvSpPr>
        <p:spPr>
          <a:xfrm>
            <a:off x="6339565" y="3363258"/>
            <a:ext cx="2196719" cy="553998"/>
          </a:xfrm>
          <a:prstGeom prst="rect">
            <a:avLst/>
          </a:prstGeom>
          <a:noFill/>
          <a:ln w="38100">
            <a:solidFill>
              <a:schemeClr val="tx2"/>
            </a:solidFill>
          </a:ln>
        </p:spPr>
        <p:txBody>
          <a:bodyPr wrap="square" rtlCol="0">
            <a:spAutoFit/>
          </a:bodyPr>
          <a:lstStyle/>
          <a:p>
            <a:pPr algn="ctr"/>
            <a:r>
              <a:rPr lang="it-IT" sz="1500" dirty="0">
                <a:latin typeface="Arial" pitchFamily="34" charset="0"/>
                <a:cs typeface="Arial" pitchFamily="34" charset="0"/>
              </a:rPr>
              <a:t>New </a:t>
            </a:r>
            <a:r>
              <a:rPr lang="it-IT" sz="1500" dirty="0" err="1">
                <a:latin typeface="Arial" pitchFamily="34" charset="0"/>
                <a:cs typeface="Arial" pitchFamily="34" charset="0"/>
              </a:rPr>
              <a:t>onset</a:t>
            </a:r>
            <a:r>
              <a:rPr lang="it-IT" sz="1500" dirty="0">
                <a:latin typeface="Arial" pitchFamily="34" charset="0"/>
                <a:cs typeface="Arial" pitchFamily="34" charset="0"/>
              </a:rPr>
              <a:t> of GERD </a:t>
            </a:r>
            <a:r>
              <a:rPr lang="it-IT" sz="1500" dirty="0" err="1">
                <a:latin typeface="Arial" pitchFamily="34" charset="0"/>
                <a:cs typeface="Arial" pitchFamily="34" charset="0"/>
              </a:rPr>
              <a:t>symptoms</a:t>
            </a:r>
            <a:endParaRPr lang="it-IT" sz="1500" dirty="0">
              <a:latin typeface="Arial" pitchFamily="34" charset="0"/>
              <a:cs typeface="Arial" pitchFamily="34" charset="0"/>
            </a:endParaRPr>
          </a:p>
        </p:txBody>
      </p:sp>
      <p:sp>
        <p:nvSpPr>
          <p:cNvPr id="13" name="Freccia in giù 12">
            <a:extLst>
              <a:ext uri="{FF2B5EF4-FFF2-40B4-BE49-F238E27FC236}">
                <a16:creationId xmlns:a16="http://schemas.microsoft.com/office/drawing/2014/main" id="{B4E14363-5ADF-4C54-9679-2C9FD3DDD89B}"/>
              </a:ext>
            </a:extLst>
          </p:cNvPr>
          <p:cNvSpPr/>
          <p:nvPr/>
        </p:nvSpPr>
        <p:spPr>
          <a:xfrm rot="19956145">
            <a:off x="5226267" y="4053188"/>
            <a:ext cx="324000" cy="4822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4" name="Freccia in giù 13">
            <a:extLst>
              <a:ext uri="{FF2B5EF4-FFF2-40B4-BE49-F238E27FC236}">
                <a16:creationId xmlns:a16="http://schemas.microsoft.com/office/drawing/2014/main" id="{C9EB5AE8-C5B6-4901-9FD2-0010831ACF69}"/>
              </a:ext>
            </a:extLst>
          </p:cNvPr>
          <p:cNvSpPr/>
          <p:nvPr/>
        </p:nvSpPr>
        <p:spPr>
          <a:xfrm rot="1355906">
            <a:off x="6580511" y="4049941"/>
            <a:ext cx="324000" cy="4822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5" name="CasellaDiTesto 14">
            <a:extLst>
              <a:ext uri="{FF2B5EF4-FFF2-40B4-BE49-F238E27FC236}">
                <a16:creationId xmlns:a16="http://schemas.microsoft.com/office/drawing/2014/main" id="{E45AABCC-C42B-4BFF-9DFA-953E0129599D}"/>
              </a:ext>
            </a:extLst>
          </p:cNvPr>
          <p:cNvSpPr txBox="1"/>
          <p:nvPr/>
        </p:nvSpPr>
        <p:spPr>
          <a:xfrm>
            <a:off x="5107259" y="4595565"/>
            <a:ext cx="2196719" cy="323165"/>
          </a:xfrm>
          <a:prstGeom prst="rect">
            <a:avLst/>
          </a:prstGeom>
          <a:noFill/>
          <a:ln w="38100">
            <a:solidFill>
              <a:schemeClr val="tx2"/>
            </a:solidFill>
          </a:ln>
        </p:spPr>
        <p:txBody>
          <a:bodyPr wrap="square" rtlCol="0">
            <a:spAutoFit/>
          </a:bodyPr>
          <a:lstStyle/>
          <a:p>
            <a:pPr algn="ctr"/>
            <a:r>
              <a:rPr lang="it-IT" sz="1500" dirty="0" err="1">
                <a:latin typeface="Arial" pitchFamily="34" charset="0"/>
                <a:cs typeface="Arial" pitchFamily="34" charset="0"/>
              </a:rPr>
              <a:t>Worsening</a:t>
            </a:r>
            <a:r>
              <a:rPr lang="it-IT" sz="1500" dirty="0">
                <a:latin typeface="Arial" pitchFamily="34" charset="0"/>
                <a:cs typeface="Arial" pitchFamily="34" charset="0"/>
              </a:rPr>
              <a:t> of </a:t>
            </a:r>
            <a:r>
              <a:rPr lang="it-IT" sz="1500" dirty="0" err="1">
                <a:latin typeface="Arial" pitchFamily="34" charset="0"/>
                <a:cs typeface="Arial" pitchFamily="34" charset="0"/>
              </a:rPr>
              <a:t>QoL</a:t>
            </a:r>
            <a:endParaRPr lang="it-IT" sz="1500" dirty="0">
              <a:latin typeface="Arial" pitchFamily="34" charset="0"/>
              <a:cs typeface="Arial" pitchFamily="34" charset="0"/>
            </a:endParaRPr>
          </a:p>
        </p:txBody>
      </p:sp>
      <p:sp>
        <p:nvSpPr>
          <p:cNvPr id="16" name="CasellaDiTesto 15">
            <a:extLst>
              <a:ext uri="{FF2B5EF4-FFF2-40B4-BE49-F238E27FC236}">
                <a16:creationId xmlns:a16="http://schemas.microsoft.com/office/drawing/2014/main" id="{1A9BCD73-A904-413C-A793-8480654C5F49}"/>
              </a:ext>
            </a:extLst>
          </p:cNvPr>
          <p:cNvSpPr txBox="1"/>
          <p:nvPr/>
        </p:nvSpPr>
        <p:spPr>
          <a:xfrm>
            <a:off x="5107259" y="5024191"/>
            <a:ext cx="2196719" cy="553998"/>
          </a:xfrm>
          <a:prstGeom prst="rect">
            <a:avLst/>
          </a:prstGeom>
          <a:noFill/>
          <a:ln w="38100">
            <a:solidFill>
              <a:schemeClr val="tx2"/>
            </a:solidFill>
          </a:ln>
        </p:spPr>
        <p:txBody>
          <a:bodyPr wrap="square" rtlCol="0">
            <a:spAutoFit/>
          </a:bodyPr>
          <a:lstStyle/>
          <a:p>
            <a:pPr algn="ctr"/>
            <a:r>
              <a:rPr lang="it-IT" sz="1500" dirty="0" err="1">
                <a:latin typeface="Arial" pitchFamily="34" charset="0"/>
                <a:cs typeface="Arial" pitchFamily="34" charset="0"/>
              </a:rPr>
              <a:t>Negatively</a:t>
            </a:r>
            <a:r>
              <a:rPr lang="it-IT" sz="1500" dirty="0">
                <a:latin typeface="Arial" pitchFamily="34" charset="0"/>
                <a:cs typeface="Arial" pitchFamily="34" charset="0"/>
              </a:rPr>
              <a:t> </a:t>
            </a:r>
            <a:r>
              <a:rPr lang="it-IT" sz="1500" dirty="0" err="1">
                <a:latin typeface="Arial" pitchFamily="34" charset="0"/>
                <a:cs typeface="Arial" pitchFamily="34" charset="0"/>
              </a:rPr>
              <a:t>affect</a:t>
            </a:r>
            <a:r>
              <a:rPr lang="it-IT" sz="1500" dirty="0">
                <a:latin typeface="Arial" pitchFamily="34" charset="0"/>
                <a:cs typeface="Arial" pitchFamily="34" charset="0"/>
              </a:rPr>
              <a:t> </a:t>
            </a:r>
            <a:r>
              <a:rPr lang="it-IT" sz="1500" dirty="0" err="1">
                <a:latin typeface="Arial" pitchFamily="34" charset="0"/>
                <a:cs typeface="Arial" pitchFamily="34" charset="0"/>
              </a:rPr>
              <a:t>weight</a:t>
            </a:r>
            <a:r>
              <a:rPr lang="it-IT" sz="1500" dirty="0">
                <a:latin typeface="Arial" pitchFamily="34" charset="0"/>
                <a:cs typeface="Arial" pitchFamily="34" charset="0"/>
              </a:rPr>
              <a:t> loss </a:t>
            </a:r>
            <a:r>
              <a:rPr lang="it-IT" sz="1500" dirty="0" err="1">
                <a:latin typeface="Arial" pitchFamily="34" charset="0"/>
                <a:cs typeface="Arial" pitchFamily="34" charset="0"/>
              </a:rPr>
              <a:t>prognosis</a:t>
            </a:r>
            <a:endParaRPr lang="it-IT" sz="1500" dirty="0">
              <a:latin typeface="Arial" pitchFamily="34" charset="0"/>
              <a:cs typeface="Arial" pitchFamily="34" charset="0"/>
            </a:endParaRPr>
          </a:p>
        </p:txBody>
      </p:sp>
      <p:sp>
        <p:nvSpPr>
          <p:cNvPr id="2" name="CasellaDiTesto 1">
            <a:extLst>
              <a:ext uri="{FF2B5EF4-FFF2-40B4-BE49-F238E27FC236}">
                <a16:creationId xmlns:a16="http://schemas.microsoft.com/office/drawing/2014/main" id="{5D5974B9-00D3-8D4B-4B2B-19E69C7C19E6}"/>
              </a:ext>
            </a:extLst>
          </p:cNvPr>
          <p:cNvSpPr txBox="1"/>
          <p:nvPr/>
        </p:nvSpPr>
        <p:spPr>
          <a:xfrm>
            <a:off x="5089362" y="5626887"/>
            <a:ext cx="2196719" cy="553998"/>
          </a:xfrm>
          <a:prstGeom prst="rect">
            <a:avLst/>
          </a:prstGeom>
          <a:noFill/>
          <a:ln w="38100">
            <a:solidFill>
              <a:schemeClr val="tx2"/>
            </a:solidFill>
          </a:ln>
        </p:spPr>
        <p:txBody>
          <a:bodyPr wrap="square" rtlCol="0">
            <a:spAutoFit/>
          </a:bodyPr>
          <a:lstStyle/>
          <a:p>
            <a:pPr algn="ctr"/>
            <a:r>
              <a:rPr lang="it-IT" sz="1500" dirty="0" err="1">
                <a:latin typeface="Arial" pitchFamily="34" charset="0"/>
                <a:cs typeface="Arial" pitchFamily="34" charset="0"/>
              </a:rPr>
              <a:t>Expose</a:t>
            </a:r>
            <a:r>
              <a:rPr lang="it-IT" sz="1500" dirty="0">
                <a:latin typeface="Arial" pitchFamily="34" charset="0"/>
                <a:cs typeface="Arial" pitchFamily="34" charset="0"/>
              </a:rPr>
              <a:t> the </a:t>
            </a:r>
            <a:r>
              <a:rPr lang="it-IT" sz="1500" dirty="0" err="1">
                <a:latin typeface="Arial" pitchFamily="34" charset="0"/>
                <a:cs typeface="Arial" pitchFamily="34" charset="0"/>
              </a:rPr>
              <a:t>pts</a:t>
            </a:r>
            <a:r>
              <a:rPr lang="it-IT" sz="1500" dirty="0">
                <a:latin typeface="Arial" pitchFamily="34" charset="0"/>
                <a:cs typeface="Arial" pitchFamily="34" charset="0"/>
              </a:rPr>
              <a:t> to the </a:t>
            </a:r>
            <a:r>
              <a:rPr lang="it-IT" sz="1500" dirty="0" err="1">
                <a:latin typeface="Arial" pitchFamily="34" charset="0"/>
                <a:cs typeface="Arial" pitchFamily="34" charset="0"/>
              </a:rPr>
              <a:t>sequelae</a:t>
            </a:r>
            <a:r>
              <a:rPr lang="it-IT" sz="1500" dirty="0">
                <a:latin typeface="Arial" pitchFamily="34" charset="0"/>
                <a:cs typeface="Arial" pitchFamily="34" charset="0"/>
              </a:rPr>
              <a:t> of GERD</a:t>
            </a:r>
          </a:p>
        </p:txBody>
      </p:sp>
      <p:sp>
        <p:nvSpPr>
          <p:cNvPr id="3" name="CasellaDiTesto 2">
            <a:extLst>
              <a:ext uri="{FF2B5EF4-FFF2-40B4-BE49-F238E27FC236}">
                <a16:creationId xmlns:a16="http://schemas.microsoft.com/office/drawing/2014/main" id="{F6BCB9AB-7EA1-AC22-852E-99BD8B2C42F9}"/>
              </a:ext>
            </a:extLst>
          </p:cNvPr>
          <p:cNvSpPr txBox="1"/>
          <p:nvPr/>
        </p:nvSpPr>
        <p:spPr>
          <a:xfrm>
            <a:off x="9763432" y="6262349"/>
            <a:ext cx="2126152" cy="430887"/>
          </a:xfrm>
          <a:prstGeom prst="rect">
            <a:avLst/>
          </a:prstGeom>
          <a:solidFill>
            <a:schemeClr val="accent2">
              <a:lumMod val="20000"/>
              <a:lumOff val="80000"/>
            </a:schemeClr>
          </a:solidFill>
        </p:spPr>
        <p:txBody>
          <a:bodyPr wrap="square">
            <a:spAutoFit/>
          </a:bodyPr>
          <a:lstStyle/>
          <a:p>
            <a:pPr algn="r"/>
            <a:r>
              <a:rPr lang="it-IT" sz="1100" i="1" dirty="0">
                <a:latin typeface="Arial" panose="020B0604020202020204" pitchFamily="34" charset="0"/>
                <a:cs typeface="Arial" panose="020B0604020202020204" pitchFamily="34" charset="0"/>
              </a:rPr>
              <a:t>Angrisani L et </a:t>
            </a:r>
            <a:r>
              <a:rPr lang="it-IT" sz="1100" i="1" dirty="0" err="1">
                <a:latin typeface="Arial" panose="020B0604020202020204" pitchFamily="34" charset="0"/>
                <a:cs typeface="Arial" panose="020B0604020202020204" pitchFamily="34" charset="0"/>
              </a:rPr>
              <a:t>al.SOARD</a:t>
            </a:r>
            <a:r>
              <a:rPr lang="it-IT" sz="1100" i="1" dirty="0">
                <a:latin typeface="Arial" panose="020B0604020202020204" pitchFamily="34" charset="0"/>
                <a:cs typeface="Arial" panose="020B0604020202020204" pitchFamily="34" charset="0"/>
              </a:rPr>
              <a:t> 2015</a:t>
            </a:r>
          </a:p>
          <a:p>
            <a:pPr algn="r"/>
            <a:endParaRPr lang="it-IT" sz="1100" i="1" dirty="0">
              <a:latin typeface="Arial" panose="020B0604020202020204" pitchFamily="34" charset="0"/>
              <a:cs typeface="Arial" panose="020B0604020202020204" pitchFamily="34" charset="0"/>
            </a:endParaRPr>
          </a:p>
        </p:txBody>
      </p:sp>
      <p:pic>
        <p:nvPicPr>
          <p:cNvPr id="5" name="Immagine 4" descr="Immagine che contiene schizzo, disegno al tratto&#10;&#10;Descrizione generata automaticamente">
            <a:extLst>
              <a:ext uri="{FF2B5EF4-FFF2-40B4-BE49-F238E27FC236}">
                <a16:creationId xmlns:a16="http://schemas.microsoft.com/office/drawing/2014/main" id="{BE26E52A-B575-687E-5400-8C30D278C5C1}"/>
              </a:ext>
            </a:extLst>
          </p:cNvPr>
          <p:cNvPicPr>
            <a:picLocks noChangeAspect="1"/>
          </p:cNvPicPr>
          <p:nvPr/>
        </p:nvPicPr>
        <p:blipFill rotWithShape="1">
          <a:blip r:embed="rId3">
            <a:extLst>
              <a:ext uri="{28A0092B-C50C-407E-A947-70E740481C1C}">
                <a14:useLocalDpi xmlns:a14="http://schemas.microsoft.com/office/drawing/2010/main" val="0"/>
              </a:ext>
            </a:extLst>
          </a:blip>
          <a:srcRect l="-17085"/>
          <a:stretch/>
        </p:blipFill>
        <p:spPr>
          <a:xfrm>
            <a:off x="10889907" y="296863"/>
            <a:ext cx="1160684" cy="821407"/>
          </a:xfrm>
          <a:prstGeom prst="rect">
            <a:avLst/>
          </a:prstGeom>
        </p:spPr>
      </p:pic>
      <p:pic>
        <p:nvPicPr>
          <p:cNvPr id="6" name="Immagine 5" descr="Immagine che contiene schizzo, disegno al tratto&#10;&#10;Descrizione generata automaticamente">
            <a:extLst>
              <a:ext uri="{FF2B5EF4-FFF2-40B4-BE49-F238E27FC236}">
                <a16:creationId xmlns:a16="http://schemas.microsoft.com/office/drawing/2014/main" id="{4C5F8851-5C22-BC32-7AA8-983296AF8C88}"/>
              </a:ext>
            </a:extLst>
          </p:cNvPr>
          <p:cNvPicPr>
            <a:picLocks noChangeAspect="1"/>
          </p:cNvPicPr>
          <p:nvPr/>
        </p:nvPicPr>
        <p:blipFill rotWithShape="1">
          <a:blip r:embed="rId3">
            <a:extLst>
              <a:ext uri="{28A0092B-C50C-407E-A947-70E740481C1C}">
                <a14:useLocalDpi xmlns:a14="http://schemas.microsoft.com/office/drawing/2010/main" val="0"/>
              </a:ext>
            </a:extLst>
          </a:blip>
          <a:srcRect l="-17085"/>
          <a:stretch/>
        </p:blipFill>
        <p:spPr>
          <a:xfrm>
            <a:off x="11042307" y="449263"/>
            <a:ext cx="1160684" cy="821407"/>
          </a:xfrm>
          <a:prstGeom prst="rect">
            <a:avLst/>
          </a:prstGeom>
        </p:spPr>
      </p:pic>
      <p:pic>
        <p:nvPicPr>
          <p:cNvPr id="17" name="Immagine 16" descr="Immagine che contiene simbolo, emblema, cresta&#10;&#10;Descrizione generata automaticamente">
            <a:extLst>
              <a:ext uri="{FF2B5EF4-FFF2-40B4-BE49-F238E27FC236}">
                <a16:creationId xmlns:a16="http://schemas.microsoft.com/office/drawing/2014/main" id="{BDC5FC49-A508-08FB-0B34-32EF555884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903" y="508670"/>
            <a:ext cx="584200" cy="609600"/>
          </a:xfrm>
          <a:prstGeom prst="rect">
            <a:avLst/>
          </a:prstGeom>
        </p:spPr>
      </p:pic>
    </p:spTree>
    <p:extLst>
      <p:ext uri="{BB962C8B-B14F-4D97-AF65-F5344CB8AC3E}">
        <p14:creationId xmlns:p14="http://schemas.microsoft.com/office/powerpoint/2010/main" val="1800634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2296886" y="274638"/>
            <a:ext cx="7761514" cy="1219536"/>
          </a:xfrm>
        </p:spPr>
        <p:txBody>
          <a:bodyPr>
            <a:normAutofit/>
          </a:bodyPr>
          <a:lstStyle/>
          <a:p>
            <a:r>
              <a:rPr lang="it-IT" sz="4400" b="1" i="1" dirty="0">
                <a:ln>
                  <a:solidFill>
                    <a:schemeClr val="tx2">
                      <a:lumMod val="75000"/>
                    </a:schemeClr>
                  </a:solidFill>
                </a:ln>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rPr>
              <a:t>KEY POINTS</a:t>
            </a:r>
          </a:p>
        </p:txBody>
      </p:sp>
      <p:sp>
        <p:nvSpPr>
          <p:cNvPr id="3" name="Segnaposto contenuto 2"/>
          <p:cNvSpPr>
            <a:spLocks noGrp="1"/>
          </p:cNvSpPr>
          <p:nvPr>
            <p:ph idx="4294967295"/>
          </p:nvPr>
        </p:nvSpPr>
        <p:spPr>
          <a:xfrm>
            <a:off x="1193531" y="1494174"/>
            <a:ext cx="10454183" cy="4525962"/>
          </a:xfrm>
        </p:spPr>
        <p:txBody>
          <a:bodyPr>
            <a:normAutofit/>
          </a:bodyPr>
          <a:lstStyle/>
          <a:p>
            <a:pPr>
              <a:lnSpc>
                <a:spcPct val="250000"/>
              </a:lnSpc>
              <a:buFont typeface="Font di sistema regolare"/>
              <a:buChar char="🎯"/>
            </a:pPr>
            <a:r>
              <a:rPr lang="it-IT" b="1" dirty="0" err="1">
                <a:latin typeface="Verdana" panose="020B0604030504040204" pitchFamily="34" charset="0"/>
                <a:ea typeface="Verdana" panose="020B0604030504040204" pitchFamily="34" charset="0"/>
                <a:cs typeface="Verdana" panose="020B0604030504040204" pitchFamily="34" charset="0"/>
              </a:rPr>
              <a:t>Preoperative</a:t>
            </a:r>
            <a:r>
              <a:rPr lang="it-IT" b="1" dirty="0">
                <a:latin typeface="Verdana" panose="020B0604030504040204" pitchFamily="34" charset="0"/>
                <a:ea typeface="Verdana" panose="020B0604030504040204" pitchFamily="34" charset="0"/>
                <a:cs typeface="Verdana" panose="020B0604030504040204" pitchFamily="34" charset="0"/>
              </a:rPr>
              <a:t> GERD </a:t>
            </a:r>
            <a:r>
              <a:rPr lang="it-IT" b="1" dirty="0" err="1">
                <a:latin typeface="Verdana" panose="020B0604030504040204" pitchFamily="34" charset="0"/>
                <a:ea typeface="Verdana" panose="020B0604030504040204" pitchFamily="34" charset="0"/>
                <a:cs typeface="Verdana" panose="020B0604030504040204" pitchFamily="34" charset="0"/>
              </a:rPr>
              <a:t>diagnosis</a:t>
            </a:r>
            <a:r>
              <a:rPr lang="it-IT" b="1" dirty="0">
                <a:latin typeface="Verdana" panose="020B0604030504040204" pitchFamily="34" charset="0"/>
                <a:ea typeface="Verdana" panose="020B0604030504040204" pitchFamily="34" charset="0"/>
                <a:cs typeface="Verdana" panose="020B0604030504040204" pitchFamily="34" charset="0"/>
              </a:rPr>
              <a:t> </a:t>
            </a:r>
            <a:r>
              <a:rPr lang="it-IT" b="1" dirty="0" err="1">
                <a:latin typeface="Verdana" panose="020B0604030504040204" pitchFamily="34" charset="0"/>
                <a:ea typeface="Verdana" panose="020B0604030504040204" pitchFamily="34" charset="0"/>
                <a:cs typeface="Verdana" panose="020B0604030504040204" pitchFamily="34" charset="0"/>
              </a:rPr>
              <a:t>with</a:t>
            </a:r>
            <a:r>
              <a:rPr lang="it-IT" b="1" dirty="0">
                <a:latin typeface="Verdana" panose="020B0604030504040204" pitchFamily="34" charset="0"/>
                <a:ea typeface="Verdana" panose="020B0604030504040204" pitchFamily="34" charset="0"/>
                <a:cs typeface="Verdana" panose="020B0604030504040204" pitchFamily="34" charset="0"/>
              </a:rPr>
              <a:t> </a:t>
            </a:r>
            <a:r>
              <a:rPr lang="it-IT" b="1" dirty="0" err="1">
                <a:latin typeface="Verdana" panose="020B0604030504040204" pitchFamily="34" charset="0"/>
                <a:ea typeface="Verdana" panose="020B0604030504040204" pitchFamily="34" charset="0"/>
                <a:cs typeface="Verdana" panose="020B0604030504040204" pitchFamily="34" charset="0"/>
              </a:rPr>
              <a:t>its</a:t>
            </a:r>
            <a:r>
              <a:rPr lang="it-IT" b="1" dirty="0">
                <a:latin typeface="Verdana" panose="020B0604030504040204" pitchFamily="34" charset="0"/>
                <a:ea typeface="Verdana" panose="020B0604030504040204" pitchFamily="34" charset="0"/>
                <a:cs typeface="Verdana" panose="020B0604030504040204" pitchFamily="34" charset="0"/>
              </a:rPr>
              <a:t> </a:t>
            </a:r>
            <a:r>
              <a:rPr lang="it-IT" b="1" dirty="0" err="1">
                <a:latin typeface="Verdana" panose="020B0604030504040204" pitchFamily="34" charset="0"/>
                <a:ea typeface="Verdana" panose="020B0604030504040204" pitchFamily="34" charset="0"/>
                <a:cs typeface="Verdana" panose="020B0604030504040204" pitchFamily="34" charset="0"/>
              </a:rPr>
              <a:t>variables</a:t>
            </a:r>
            <a:endParaRPr lang="it-IT" b="1" dirty="0">
              <a:latin typeface="Verdana" panose="020B0604030504040204" pitchFamily="34" charset="0"/>
              <a:ea typeface="Verdana" panose="020B0604030504040204" pitchFamily="34" charset="0"/>
              <a:cs typeface="Verdana" panose="020B0604030504040204" pitchFamily="34" charset="0"/>
            </a:endParaRPr>
          </a:p>
          <a:p>
            <a:pPr>
              <a:lnSpc>
                <a:spcPct val="250000"/>
              </a:lnSpc>
              <a:buFont typeface="Font di sistema regolare"/>
              <a:buChar char="🎯"/>
            </a:pPr>
            <a:r>
              <a:rPr lang="it-IT" b="1" dirty="0" err="1">
                <a:latin typeface="Verdana" panose="020B0604030504040204" pitchFamily="34" charset="0"/>
                <a:ea typeface="Verdana" panose="020B0604030504040204" pitchFamily="34" charset="0"/>
                <a:cs typeface="Verdana" panose="020B0604030504040204" pitchFamily="34" charset="0"/>
              </a:rPr>
              <a:t>Intraoperative</a:t>
            </a:r>
            <a:r>
              <a:rPr lang="it-IT" b="1" dirty="0">
                <a:latin typeface="Verdana" panose="020B0604030504040204" pitchFamily="34" charset="0"/>
                <a:ea typeface="Verdana" panose="020B0604030504040204" pitchFamily="34" charset="0"/>
                <a:cs typeface="Verdana" panose="020B0604030504040204" pitchFamily="34" charset="0"/>
              </a:rPr>
              <a:t> HH </a:t>
            </a:r>
            <a:r>
              <a:rPr lang="it-IT" b="1" dirty="0" err="1">
                <a:latin typeface="Verdana" panose="020B0604030504040204" pitchFamily="34" charset="0"/>
                <a:ea typeface="Verdana" panose="020B0604030504040204" pitchFamily="34" charset="0"/>
                <a:cs typeface="Verdana" panose="020B0604030504040204" pitchFamily="34" charset="0"/>
              </a:rPr>
              <a:t>diagnosis</a:t>
            </a:r>
            <a:endParaRPr lang="it-IT" b="1" dirty="0">
              <a:latin typeface="Verdana" panose="020B0604030504040204" pitchFamily="34" charset="0"/>
              <a:ea typeface="Verdana" panose="020B0604030504040204" pitchFamily="34" charset="0"/>
              <a:cs typeface="Verdana" panose="020B0604030504040204" pitchFamily="34" charset="0"/>
            </a:endParaRPr>
          </a:p>
          <a:p>
            <a:pPr>
              <a:lnSpc>
                <a:spcPct val="250000"/>
              </a:lnSpc>
              <a:buFont typeface="Font di sistema regolare"/>
              <a:buChar char="🎯"/>
            </a:pPr>
            <a:r>
              <a:rPr lang="it-IT" b="1" dirty="0" err="1">
                <a:latin typeface="Verdana" panose="020B0604030504040204" pitchFamily="34" charset="0"/>
                <a:ea typeface="Verdana" panose="020B0604030504040204" pitchFamily="34" charset="0"/>
                <a:cs typeface="Verdana" panose="020B0604030504040204" pitchFamily="34" charset="0"/>
              </a:rPr>
              <a:t>Hiatal</a:t>
            </a:r>
            <a:r>
              <a:rPr lang="it-IT" b="1" dirty="0">
                <a:latin typeface="Verdana" panose="020B0604030504040204" pitchFamily="34" charset="0"/>
                <a:ea typeface="Verdana" panose="020B0604030504040204" pitchFamily="34" charset="0"/>
                <a:cs typeface="Verdana" panose="020B0604030504040204" pitchFamily="34" charset="0"/>
              </a:rPr>
              <a:t> </a:t>
            </a:r>
            <a:r>
              <a:rPr lang="it-IT" b="1" dirty="0" err="1">
                <a:latin typeface="Verdana" panose="020B0604030504040204" pitchFamily="34" charset="0"/>
                <a:ea typeface="Verdana" panose="020B0604030504040204" pitchFamily="34" charset="0"/>
                <a:cs typeface="Verdana" panose="020B0604030504040204" pitchFamily="34" charset="0"/>
              </a:rPr>
              <a:t>hernia</a:t>
            </a:r>
            <a:r>
              <a:rPr lang="it-IT" b="1" dirty="0">
                <a:latin typeface="Verdana" panose="020B0604030504040204" pitchFamily="34" charset="0"/>
                <a:ea typeface="Verdana" panose="020B0604030504040204" pitchFamily="34" charset="0"/>
                <a:cs typeface="Verdana" panose="020B0604030504040204" pitchFamily="34" charset="0"/>
              </a:rPr>
              <a:t> </a:t>
            </a:r>
            <a:r>
              <a:rPr lang="it-IT" b="1" dirty="0" err="1">
                <a:latin typeface="Verdana" panose="020B0604030504040204" pitchFamily="34" charset="0"/>
                <a:ea typeface="Verdana" panose="020B0604030504040204" pitchFamily="34" charset="0"/>
                <a:cs typeface="Verdana" panose="020B0604030504040204" pitchFamily="34" charset="0"/>
              </a:rPr>
              <a:t>repair</a:t>
            </a:r>
            <a:r>
              <a:rPr lang="it-IT" b="1" dirty="0">
                <a:latin typeface="Verdana" panose="020B0604030504040204" pitchFamily="34" charset="0"/>
                <a:ea typeface="Verdana" panose="020B0604030504040204" pitchFamily="34" charset="0"/>
                <a:cs typeface="Verdana" panose="020B0604030504040204" pitchFamily="34" charset="0"/>
              </a:rPr>
              <a:t> and </a:t>
            </a:r>
            <a:r>
              <a:rPr lang="it-IT" b="1" dirty="0" err="1">
                <a:latin typeface="Verdana" panose="020B0604030504040204" pitchFamily="34" charset="0"/>
                <a:ea typeface="Verdana" panose="020B0604030504040204" pitchFamily="34" charset="0"/>
                <a:cs typeface="Verdana" panose="020B0604030504040204" pitchFamily="34" charset="0"/>
              </a:rPr>
              <a:t>choice</a:t>
            </a:r>
            <a:r>
              <a:rPr lang="it-IT" b="1" dirty="0">
                <a:latin typeface="Verdana" panose="020B0604030504040204" pitchFamily="34" charset="0"/>
                <a:ea typeface="Verdana" panose="020B0604030504040204" pitchFamily="34" charset="0"/>
                <a:cs typeface="Verdana" panose="020B0604030504040204" pitchFamily="34" charset="0"/>
              </a:rPr>
              <a:t> of the </a:t>
            </a:r>
            <a:r>
              <a:rPr lang="it-IT" b="1" dirty="0" err="1">
                <a:latin typeface="Verdana" panose="020B0604030504040204" pitchFamily="34" charset="0"/>
                <a:ea typeface="Verdana" panose="020B0604030504040204" pitchFamily="34" charset="0"/>
                <a:cs typeface="Verdana" panose="020B0604030504040204" pitchFamily="34" charset="0"/>
              </a:rPr>
              <a:t>proper</a:t>
            </a:r>
            <a:r>
              <a:rPr lang="it-IT" b="1" dirty="0">
                <a:latin typeface="Verdana" panose="020B0604030504040204" pitchFamily="34" charset="0"/>
                <a:ea typeface="Verdana" panose="020B0604030504040204" pitchFamily="34" charset="0"/>
                <a:cs typeface="Verdana" panose="020B0604030504040204" pitchFamily="34" charset="0"/>
              </a:rPr>
              <a:t> </a:t>
            </a:r>
            <a:r>
              <a:rPr lang="it-IT" b="1" dirty="0" err="1">
                <a:latin typeface="Verdana" panose="020B0604030504040204" pitchFamily="34" charset="0"/>
                <a:ea typeface="Verdana" panose="020B0604030504040204" pitchFamily="34" charset="0"/>
                <a:cs typeface="Verdana" panose="020B0604030504040204" pitchFamily="34" charset="0"/>
              </a:rPr>
              <a:t>operation</a:t>
            </a:r>
            <a:endParaRPr lang="it-IT" b="1" dirty="0">
              <a:latin typeface="Verdana" panose="020B0604030504040204" pitchFamily="34" charset="0"/>
              <a:ea typeface="Verdana" panose="020B0604030504040204" pitchFamily="34" charset="0"/>
              <a:cs typeface="Verdana" panose="020B0604030504040204" pitchFamily="34" charset="0"/>
            </a:endParaRPr>
          </a:p>
          <a:p>
            <a:pPr>
              <a:lnSpc>
                <a:spcPct val="250000"/>
              </a:lnSpc>
              <a:buFont typeface="Font di sistema regolare"/>
              <a:buChar char="🎯"/>
            </a:pPr>
            <a:r>
              <a:rPr lang="en-US" b="1" dirty="0">
                <a:latin typeface="Verdana" panose="020B0604030504040204" pitchFamily="34" charset="0"/>
                <a:ea typeface="Verdana" panose="020B0604030504040204" pitchFamily="34" charset="0"/>
                <a:cs typeface="Verdana" panose="020B0604030504040204" pitchFamily="34" charset="0"/>
              </a:rPr>
              <a:t>recurrence of GERD symptoms or their new-onset after surgery</a:t>
            </a:r>
            <a:endParaRPr lang="it-IT" b="1" dirty="0">
              <a:latin typeface="Verdana" panose="020B0604030504040204" pitchFamily="34" charset="0"/>
              <a:ea typeface="Verdana" panose="020B0604030504040204" pitchFamily="34" charset="0"/>
              <a:cs typeface="Verdana" panose="020B0604030504040204" pitchFamily="34" charset="0"/>
            </a:endParaRPr>
          </a:p>
          <a:p>
            <a:pPr>
              <a:lnSpc>
                <a:spcPct val="250000"/>
              </a:lnSpc>
              <a:buFont typeface="Font di sistema regolare"/>
              <a:buChar char="🎯"/>
            </a:pPr>
            <a:endParaRPr lang="it-IT" b="1" dirty="0">
              <a:latin typeface="Verdana" panose="020B0604030504040204" pitchFamily="34" charset="0"/>
              <a:ea typeface="Verdana" panose="020B0604030504040204" pitchFamily="34" charset="0"/>
              <a:cs typeface="Verdana" panose="020B0604030504040204" pitchFamily="34" charset="0"/>
            </a:endParaRPr>
          </a:p>
          <a:p>
            <a:pPr>
              <a:lnSpc>
                <a:spcPct val="250000"/>
              </a:lnSpc>
              <a:buFont typeface="Font di sistema regolare"/>
              <a:buChar char="🎯"/>
            </a:pPr>
            <a:endParaRPr lang="it-IT" b="1" dirty="0">
              <a:latin typeface="Verdana" panose="020B0604030504040204" pitchFamily="34" charset="0"/>
              <a:ea typeface="Verdana" panose="020B0604030504040204" pitchFamily="34" charset="0"/>
              <a:cs typeface="Verdana" panose="020B0604030504040204" pitchFamily="34" charset="0"/>
            </a:endParaRPr>
          </a:p>
          <a:p>
            <a:pPr>
              <a:buFont typeface="Font di sistema regolare"/>
              <a:buChar char="🎯"/>
            </a:pPr>
            <a:endParaRPr lang="it-IT" b="1" dirty="0">
              <a:latin typeface="Verdana" panose="020B0604030504040204" pitchFamily="34" charset="0"/>
              <a:ea typeface="Verdana" panose="020B0604030504040204" pitchFamily="34" charset="0"/>
              <a:cs typeface="Verdana" panose="020B0604030504040204" pitchFamily="34" charset="0"/>
            </a:endParaRPr>
          </a:p>
        </p:txBody>
      </p:sp>
      <p:pic>
        <p:nvPicPr>
          <p:cNvPr id="4" name="Immagine 3" descr="Immagine che contiene schizzo, disegno al tratto&#10;&#10;Descrizione generata automaticamente">
            <a:extLst>
              <a:ext uri="{FF2B5EF4-FFF2-40B4-BE49-F238E27FC236}">
                <a16:creationId xmlns:a16="http://schemas.microsoft.com/office/drawing/2014/main" id="{0BA9C463-9FED-DBDE-7965-31A3D2CAE91B}"/>
              </a:ext>
            </a:extLst>
          </p:cNvPr>
          <p:cNvPicPr>
            <a:picLocks noChangeAspect="1"/>
          </p:cNvPicPr>
          <p:nvPr/>
        </p:nvPicPr>
        <p:blipFill rotWithShape="1">
          <a:blip r:embed="rId2">
            <a:extLst>
              <a:ext uri="{28A0092B-C50C-407E-A947-70E740481C1C}">
                <a14:useLocalDpi xmlns:a14="http://schemas.microsoft.com/office/drawing/2010/main" val="0"/>
              </a:ext>
            </a:extLst>
          </a:blip>
          <a:srcRect l="-17085"/>
          <a:stretch/>
        </p:blipFill>
        <p:spPr>
          <a:xfrm>
            <a:off x="10889907" y="296863"/>
            <a:ext cx="1160684" cy="821407"/>
          </a:xfrm>
          <a:prstGeom prst="rect">
            <a:avLst/>
          </a:prstGeom>
        </p:spPr>
      </p:pic>
      <p:pic>
        <p:nvPicPr>
          <p:cNvPr id="5" name="Immagine 4" descr="Immagine che contiene simbolo, emblema, cresta&#10;&#10;Descrizione generata automaticamente">
            <a:extLst>
              <a:ext uri="{FF2B5EF4-FFF2-40B4-BE49-F238E27FC236}">
                <a16:creationId xmlns:a16="http://schemas.microsoft.com/office/drawing/2014/main" id="{BEAB38FD-D744-824A-0163-5662FB0AF9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903" y="508670"/>
            <a:ext cx="5842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3EA5098-5F8E-32F3-E087-6A026FD7AE98}"/>
              </a:ext>
            </a:extLst>
          </p:cNvPr>
          <p:cNvSpPr txBox="1"/>
          <p:nvPr/>
        </p:nvSpPr>
        <p:spPr>
          <a:xfrm>
            <a:off x="1002817" y="2961860"/>
            <a:ext cx="6539948" cy="584775"/>
          </a:xfrm>
          <a:prstGeom prst="rect">
            <a:avLst/>
          </a:prstGeom>
          <a:solidFill>
            <a:schemeClr val="accent2">
              <a:lumMod val="40000"/>
              <a:lumOff val="60000"/>
            </a:schemeClr>
          </a:solidFill>
        </p:spPr>
        <p:txBody>
          <a:bodyPr wrap="square" rtlCol="0">
            <a:spAutoFit/>
          </a:bodyPr>
          <a:lstStyle/>
          <a:p>
            <a:r>
              <a:rPr lang="it-IT" sz="3200" b="1" dirty="0">
                <a:latin typeface="Verdana" panose="020B0604030504040204" pitchFamily="34" charset="0"/>
                <a:ea typeface="Verdana" panose="020B0604030504040204" pitchFamily="34" charset="0"/>
                <a:cs typeface="Verdana" panose="020B0604030504040204" pitchFamily="34" charset="0"/>
              </a:rPr>
              <a:t>CLINICAL EVALUATION</a:t>
            </a:r>
          </a:p>
        </p:txBody>
      </p:sp>
      <p:sp>
        <p:nvSpPr>
          <p:cNvPr id="3" name="Titolo 2">
            <a:extLst>
              <a:ext uri="{FF2B5EF4-FFF2-40B4-BE49-F238E27FC236}">
                <a16:creationId xmlns:a16="http://schemas.microsoft.com/office/drawing/2014/main" id="{FB439EBC-653C-14D1-FACF-6CF5C5642065}"/>
              </a:ext>
            </a:extLst>
          </p:cNvPr>
          <p:cNvSpPr>
            <a:spLocks noGrp="1"/>
          </p:cNvSpPr>
          <p:nvPr>
            <p:ph type="title"/>
          </p:nvPr>
        </p:nvSpPr>
        <p:spPr/>
        <p:txBody>
          <a:bodyPr>
            <a:normAutofit/>
          </a:bodyPr>
          <a:lstStyle/>
          <a:p>
            <a:r>
              <a:rPr lang="it-IT" sz="4400" b="1" dirty="0">
                <a:ln>
                  <a:solidFill>
                    <a:schemeClr val="tx2">
                      <a:lumMod val="75000"/>
                    </a:schemeClr>
                  </a:solidFill>
                </a:ln>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rPr>
              <a:t>1° STEP AFTER SURGERY</a:t>
            </a:r>
          </a:p>
        </p:txBody>
      </p:sp>
      <p:pic>
        <p:nvPicPr>
          <p:cNvPr id="4" name="Immagine 3">
            <a:extLst>
              <a:ext uri="{FF2B5EF4-FFF2-40B4-BE49-F238E27FC236}">
                <a16:creationId xmlns:a16="http://schemas.microsoft.com/office/drawing/2014/main" id="{6A3BE1C8-E95F-D0B4-0DB7-0E69A9013B6F}"/>
              </a:ext>
            </a:extLst>
          </p:cNvPr>
          <p:cNvPicPr>
            <a:picLocks noChangeAspect="1"/>
          </p:cNvPicPr>
          <p:nvPr/>
        </p:nvPicPr>
        <p:blipFill>
          <a:blip r:embed="rId2"/>
          <a:stretch>
            <a:fillRect/>
          </a:stretch>
        </p:blipFill>
        <p:spPr>
          <a:xfrm>
            <a:off x="8536677" y="2443162"/>
            <a:ext cx="2314575" cy="1971675"/>
          </a:xfrm>
          <a:prstGeom prst="rect">
            <a:avLst/>
          </a:prstGeom>
        </p:spPr>
      </p:pic>
      <p:pic>
        <p:nvPicPr>
          <p:cNvPr id="5" name="Immagine 4" descr="Immagine che contiene schizzo, disegno al tratto&#10;&#10;Descrizione generata automaticamente">
            <a:extLst>
              <a:ext uri="{FF2B5EF4-FFF2-40B4-BE49-F238E27FC236}">
                <a16:creationId xmlns:a16="http://schemas.microsoft.com/office/drawing/2014/main" id="{0CBC50F5-8A05-9605-9028-DDFB757ECD7B}"/>
              </a:ext>
            </a:extLst>
          </p:cNvPr>
          <p:cNvPicPr>
            <a:picLocks noChangeAspect="1"/>
          </p:cNvPicPr>
          <p:nvPr/>
        </p:nvPicPr>
        <p:blipFill rotWithShape="1">
          <a:blip r:embed="rId3">
            <a:extLst>
              <a:ext uri="{28A0092B-C50C-407E-A947-70E740481C1C}">
                <a14:useLocalDpi xmlns:a14="http://schemas.microsoft.com/office/drawing/2010/main" val="0"/>
              </a:ext>
            </a:extLst>
          </a:blip>
          <a:srcRect l="-17085"/>
          <a:stretch/>
        </p:blipFill>
        <p:spPr>
          <a:xfrm>
            <a:off x="10889907" y="296863"/>
            <a:ext cx="1160684" cy="821407"/>
          </a:xfrm>
          <a:prstGeom prst="rect">
            <a:avLst/>
          </a:prstGeom>
        </p:spPr>
      </p:pic>
    </p:spTree>
    <p:extLst>
      <p:ext uri="{BB962C8B-B14F-4D97-AF65-F5344CB8AC3E}">
        <p14:creationId xmlns:p14="http://schemas.microsoft.com/office/powerpoint/2010/main" val="199677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0865A2FF-E684-4200-BB2E-EAAB7644334C}"/>
              </a:ext>
            </a:extLst>
          </p:cNvPr>
          <p:cNvSpPr txBox="1"/>
          <p:nvPr/>
        </p:nvSpPr>
        <p:spPr>
          <a:xfrm>
            <a:off x="2000672" y="1150509"/>
            <a:ext cx="8190656" cy="1754326"/>
          </a:xfrm>
          <a:prstGeom prst="rect">
            <a:avLst/>
          </a:prstGeom>
          <a:noFill/>
        </p:spPr>
        <p:txBody>
          <a:bodyPr wrap="square">
            <a:spAutoFit/>
          </a:bodyPr>
          <a:lstStyle/>
          <a:p>
            <a:pPr marL="285750" indent="-285750">
              <a:buClr>
                <a:schemeClr val="tx2"/>
              </a:buClr>
              <a:buFont typeface="Wingdings" pitchFamily="2" charset="2"/>
              <a:buChar char="Ø"/>
            </a:pPr>
            <a:r>
              <a:rPr lang="en-US" dirty="0">
                <a:solidFill>
                  <a:srgbClr val="000000"/>
                </a:solidFill>
                <a:latin typeface="Verdana" panose="020B0604030504040204" pitchFamily="34" charset="0"/>
                <a:ea typeface="Verdana" panose="020B0604030504040204" pitchFamily="34" charset="0"/>
                <a:cs typeface="Verdana" panose="020B0604030504040204" pitchFamily="34" charset="0"/>
              </a:rPr>
              <a:t>The label “GERD” started to be associated with a long list of signs and symptoms, sometimes without proven evidences, resulting in frequent misdiagnosis and misuse of medical therapies.</a:t>
            </a:r>
          </a:p>
          <a:p>
            <a:pPr marL="285750" indent="-285750">
              <a:buClr>
                <a:schemeClr val="tx2"/>
              </a:buClr>
              <a:buFont typeface="Wingdings" pitchFamily="2" charset="2"/>
              <a:buChar char="Ø"/>
            </a:pPr>
            <a:endParaRPr lang="en-US"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indent="-285750">
              <a:buClr>
                <a:schemeClr val="tx2"/>
              </a:buClr>
              <a:buFont typeface="Wingdings" pitchFamily="2" charset="2"/>
              <a:buChar char="Ø"/>
            </a:pPr>
            <a:r>
              <a:rPr lang="en-US" dirty="0">
                <a:solidFill>
                  <a:srgbClr val="000000"/>
                </a:solidFill>
                <a:latin typeface="Verdana" panose="020B0604030504040204" pitchFamily="34" charset="0"/>
                <a:ea typeface="Verdana" panose="020B0604030504040204" pitchFamily="34" charset="0"/>
                <a:cs typeface="Verdana" panose="020B0604030504040204" pitchFamily="34" charset="0"/>
              </a:rPr>
              <a:t>Therefore, it has become more and more important to diagnose or to exclude GERD with enough confidence.</a:t>
            </a:r>
            <a:endParaRPr lang="it-IT" dirty="0">
              <a:latin typeface="Verdana" panose="020B0604030504040204" pitchFamily="34" charset="0"/>
              <a:ea typeface="Verdana" panose="020B0604030504040204" pitchFamily="34" charset="0"/>
              <a:cs typeface="Verdana" panose="020B0604030504040204" pitchFamily="34" charset="0"/>
            </a:endParaRPr>
          </a:p>
        </p:txBody>
      </p:sp>
      <p:sp>
        <p:nvSpPr>
          <p:cNvPr id="6" name="CasellaDiTesto 5">
            <a:extLst>
              <a:ext uri="{FF2B5EF4-FFF2-40B4-BE49-F238E27FC236}">
                <a16:creationId xmlns:a16="http://schemas.microsoft.com/office/drawing/2014/main" id="{C7850A31-49DE-461F-9A64-513467220C99}"/>
              </a:ext>
            </a:extLst>
          </p:cNvPr>
          <p:cNvSpPr txBox="1"/>
          <p:nvPr/>
        </p:nvSpPr>
        <p:spPr>
          <a:xfrm>
            <a:off x="8967018" y="6099405"/>
            <a:ext cx="3081153" cy="430887"/>
          </a:xfrm>
          <a:prstGeom prst="rect">
            <a:avLst/>
          </a:prstGeom>
          <a:solidFill>
            <a:schemeClr val="accent2">
              <a:lumMod val="20000"/>
              <a:lumOff val="80000"/>
            </a:schemeClr>
          </a:solidFill>
        </p:spPr>
        <p:txBody>
          <a:bodyPr wrap="square">
            <a:spAutoFit/>
          </a:bodyPr>
          <a:lstStyle/>
          <a:p>
            <a:pPr algn="r"/>
            <a:r>
              <a:rPr lang="it-IT" sz="1100" i="1" dirty="0">
                <a:latin typeface="Arial" panose="020B0604020202020204" pitchFamily="34" charset="0"/>
                <a:ea typeface="Verdana" panose="020B0604030504040204" pitchFamily="34" charset="0"/>
                <a:cs typeface="Arial" panose="020B0604020202020204" pitchFamily="34" charset="0"/>
              </a:rPr>
              <a:t>Ghisa M. et </a:t>
            </a:r>
            <a:r>
              <a:rPr lang="it-IT" sz="1100" i="1" dirty="0" err="1">
                <a:latin typeface="Arial" panose="020B0604020202020204" pitchFamily="34" charset="0"/>
                <a:ea typeface="Verdana" panose="020B0604030504040204" pitchFamily="34" charset="0"/>
                <a:cs typeface="Arial" panose="020B0604020202020204" pitchFamily="34" charset="0"/>
              </a:rPr>
              <a:t>al.Neurogastroenterol</a:t>
            </a:r>
            <a:r>
              <a:rPr lang="it-IT" sz="1100" i="1" dirty="0">
                <a:latin typeface="Arial" panose="020B0604020202020204" pitchFamily="34" charset="0"/>
                <a:ea typeface="Verdana" panose="020B0604030504040204" pitchFamily="34" charset="0"/>
                <a:cs typeface="Arial" panose="020B0604020202020204" pitchFamily="34" charset="0"/>
              </a:rPr>
              <a:t> </a:t>
            </a:r>
            <a:r>
              <a:rPr lang="it-IT" sz="1100" i="1" dirty="0" err="1">
                <a:latin typeface="Arial" panose="020B0604020202020204" pitchFamily="34" charset="0"/>
                <a:ea typeface="Verdana" panose="020B0604030504040204" pitchFamily="34" charset="0"/>
                <a:cs typeface="Arial" panose="020B0604020202020204" pitchFamily="34" charset="0"/>
              </a:rPr>
              <a:t>Motil</a:t>
            </a:r>
            <a:r>
              <a:rPr lang="it-IT" sz="1100" i="1" dirty="0">
                <a:latin typeface="Arial" panose="020B0604020202020204" pitchFamily="34" charset="0"/>
                <a:ea typeface="Verdana" panose="020B0604030504040204" pitchFamily="34" charset="0"/>
                <a:cs typeface="Arial" panose="020B0604020202020204" pitchFamily="34" charset="0"/>
              </a:rPr>
              <a:t>. 2020</a:t>
            </a:r>
          </a:p>
          <a:p>
            <a:pPr algn="r"/>
            <a:r>
              <a:rPr lang="it-IT" sz="1100" i="1" dirty="0" err="1">
                <a:latin typeface="Arial" panose="020B0604020202020204" pitchFamily="34" charset="0"/>
                <a:ea typeface="Verdana" panose="020B0604030504040204" pitchFamily="34" charset="0"/>
                <a:cs typeface="Arial" panose="020B0604020202020204" pitchFamily="34" charset="0"/>
              </a:rPr>
              <a:t>Gyawali</a:t>
            </a:r>
            <a:r>
              <a:rPr lang="it-IT" sz="1100" i="1" dirty="0">
                <a:latin typeface="Arial" panose="020B0604020202020204" pitchFamily="34" charset="0"/>
                <a:ea typeface="Verdana" panose="020B0604030504040204" pitchFamily="34" charset="0"/>
                <a:cs typeface="Arial" panose="020B0604020202020204" pitchFamily="34" charset="0"/>
              </a:rPr>
              <a:t> CP, et al. </a:t>
            </a:r>
            <a:r>
              <a:rPr lang="it-IT" sz="1100" i="1" dirty="0" err="1">
                <a:latin typeface="Arial" panose="020B0604020202020204" pitchFamily="34" charset="0"/>
                <a:ea typeface="Verdana" panose="020B0604030504040204" pitchFamily="34" charset="0"/>
                <a:cs typeface="Arial" panose="020B0604020202020204" pitchFamily="34" charset="0"/>
              </a:rPr>
              <a:t>Gut</a:t>
            </a:r>
            <a:r>
              <a:rPr lang="it-IT" sz="1100" i="1" dirty="0">
                <a:latin typeface="Arial" panose="020B0604020202020204" pitchFamily="34" charset="0"/>
                <a:ea typeface="Verdana" panose="020B0604030504040204" pitchFamily="34" charset="0"/>
                <a:cs typeface="Arial" panose="020B0604020202020204" pitchFamily="34" charset="0"/>
              </a:rPr>
              <a:t> 2018</a:t>
            </a:r>
          </a:p>
        </p:txBody>
      </p:sp>
      <p:pic>
        <p:nvPicPr>
          <p:cNvPr id="5" name="Immagine 4">
            <a:extLst>
              <a:ext uri="{FF2B5EF4-FFF2-40B4-BE49-F238E27FC236}">
                <a16:creationId xmlns:a16="http://schemas.microsoft.com/office/drawing/2014/main" id="{CB8B7DAA-50A8-4020-8220-2ADB5792C65F}"/>
              </a:ext>
            </a:extLst>
          </p:cNvPr>
          <p:cNvPicPr>
            <a:picLocks noChangeAspect="1"/>
          </p:cNvPicPr>
          <p:nvPr/>
        </p:nvPicPr>
        <p:blipFill rotWithShape="1">
          <a:blip r:embed="rId2"/>
          <a:srcRect l="16642" t="13601" r="19288" b="38800"/>
          <a:stretch/>
        </p:blipFill>
        <p:spPr>
          <a:xfrm>
            <a:off x="2999656" y="2896776"/>
            <a:ext cx="5858544" cy="2448272"/>
          </a:xfrm>
          <a:prstGeom prst="rect">
            <a:avLst/>
          </a:prstGeom>
        </p:spPr>
      </p:pic>
      <p:sp>
        <p:nvSpPr>
          <p:cNvPr id="7" name="Ovale 6">
            <a:extLst>
              <a:ext uri="{FF2B5EF4-FFF2-40B4-BE49-F238E27FC236}">
                <a16:creationId xmlns:a16="http://schemas.microsoft.com/office/drawing/2014/main" id="{4E617A5C-C1F2-48CE-8429-5EE18540643D}"/>
              </a:ext>
            </a:extLst>
          </p:cNvPr>
          <p:cNvSpPr/>
          <p:nvPr/>
        </p:nvSpPr>
        <p:spPr>
          <a:xfrm>
            <a:off x="8066112" y="4494595"/>
            <a:ext cx="792088"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Verdana" panose="020B0604030504040204" pitchFamily="34" charset="0"/>
              <a:ea typeface="Verdana" panose="020B0604030504040204" pitchFamily="34" charset="0"/>
              <a:cs typeface="Verdana" panose="020B0604030504040204" pitchFamily="34" charset="0"/>
            </a:endParaRPr>
          </a:p>
        </p:txBody>
      </p:sp>
      <p:pic>
        <p:nvPicPr>
          <p:cNvPr id="9" name="Immagine 8">
            <a:extLst>
              <a:ext uri="{FF2B5EF4-FFF2-40B4-BE49-F238E27FC236}">
                <a16:creationId xmlns:a16="http://schemas.microsoft.com/office/drawing/2014/main" id="{6BEF0C0D-6AD2-481C-8C97-C0C61CF995E1}"/>
              </a:ext>
            </a:extLst>
          </p:cNvPr>
          <p:cNvPicPr>
            <a:picLocks noChangeAspect="1"/>
          </p:cNvPicPr>
          <p:nvPr/>
        </p:nvPicPr>
        <p:blipFill rotWithShape="1">
          <a:blip r:embed="rId3"/>
          <a:srcRect l="30313" t="12748" r="31888" b="71000"/>
          <a:stretch/>
        </p:blipFill>
        <p:spPr>
          <a:xfrm>
            <a:off x="1976794" y="2942450"/>
            <a:ext cx="8187895" cy="2498784"/>
          </a:xfrm>
          <a:prstGeom prst="rect">
            <a:avLst/>
          </a:prstGeom>
        </p:spPr>
      </p:pic>
      <p:sp>
        <p:nvSpPr>
          <p:cNvPr id="3" name="CasellaDiTesto 2">
            <a:extLst>
              <a:ext uri="{FF2B5EF4-FFF2-40B4-BE49-F238E27FC236}">
                <a16:creationId xmlns:a16="http://schemas.microsoft.com/office/drawing/2014/main" id="{1CD49230-8A40-491A-B66D-7AFA77CDA20A}"/>
              </a:ext>
            </a:extLst>
          </p:cNvPr>
          <p:cNvSpPr txBox="1"/>
          <p:nvPr/>
        </p:nvSpPr>
        <p:spPr>
          <a:xfrm>
            <a:off x="3871567" y="391394"/>
            <a:ext cx="4403770" cy="584775"/>
          </a:xfrm>
          <a:prstGeom prst="rect">
            <a:avLst/>
          </a:prstGeom>
          <a:noFill/>
        </p:spPr>
        <p:txBody>
          <a:bodyPr wrap="none" rtlCol="0">
            <a:spAutoFit/>
          </a:bodyPr>
          <a:lstStyle/>
          <a:p>
            <a:r>
              <a:rPr lang="it-IT" sz="3200" b="1" dirty="0">
                <a:ln>
                  <a:solidFill>
                    <a:schemeClr val="tx2"/>
                  </a:solidFill>
                </a:ln>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rPr>
              <a:t>GERD OR NOT????</a:t>
            </a:r>
          </a:p>
        </p:txBody>
      </p:sp>
      <p:pic>
        <p:nvPicPr>
          <p:cNvPr id="2" name="Immagine 1" descr="Immagine che contiene schizzo, disegno al tratto&#10;&#10;Descrizione generata automaticamente">
            <a:extLst>
              <a:ext uri="{FF2B5EF4-FFF2-40B4-BE49-F238E27FC236}">
                <a16:creationId xmlns:a16="http://schemas.microsoft.com/office/drawing/2014/main" id="{96C0105D-75E5-B962-38C3-2A2600C49957}"/>
              </a:ext>
            </a:extLst>
          </p:cNvPr>
          <p:cNvPicPr>
            <a:picLocks noChangeAspect="1"/>
          </p:cNvPicPr>
          <p:nvPr/>
        </p:nvPicPr>
        <p:blipFill rotWithShape="1">
          <a:blip r:embed="rId4">
            <a:extLst>
              <a:ext uri="{28A0092B-C50C-407E-A947-70E740481C1C}">
                <a14:useLocalDpi xmlns:a14="http://schemas.microsoft.com/office/drawing/2010/main" val="0"/>
              </a:ext>
            </a:extLst>
          </a:blip>
          <a:srcRect l="-17085"/>
          <a:stretch/>
        </p:blipFill>
        <p:spPr>
          <a:xfrm>
            <a:off x="10889907" y="296863"/>
            <a:ext cx="1160684" cy="821407"/>
          </a:xfrm>
          <a:prstGeom prst="rect">
            <a:avLst/>
          </a:prstGeom>
        </p:spPr>
      </p:pic>
      <p:pic>
        <p:nvPicPr>
          <p:cNvPr id="8" name="Immagine 7" descr="Immagine che contiene simbolo, emblema, cresta&#10;&#10;Descrizione generata automaticamente">
            <a:extLst>
              <a:ext uri="{FF2B5EF4-FFF2-40B4-BE49-F238E27FC236}">
                <a16:creationId xmlns:a16="http://schemas.microsoft.com/office/drawing/2014/main" id="{1E77AEC2-D559-1BA6-4D90-3E8475CE62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903" y="508670"/>
            <a:ext cx="584200" cy="609600"/>
          </a:xfrm>
          <a:prstGeom prst="rect">
            <a:avLst/>
          </a:prstGeom>
        </p:spPr>
      </p:pic>
    </p:spTree>
    <p:extLst>
      <p:ext uri="{BB962C8B-B14F-4D97-AF65-F5344CB8AC3E}">
        <p14:creationId xmlns:p14="http://schemas.microsoft.com/office/powerpoint/2010/main" val="350896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7897A56-E32E-4F96-8525-3927F3F5CB93}"/>
              </a:ext>
            </a:extLst>
          </p:cNvPr>
          <p:cNvSpPr txBox="1"/>
          <p:nvPr/>
        </p:nvSpPr>
        <p:spPr bwMode="auto">
          <a:xfrm>
            <a:off x="1980480" y="275071"/>
            <a:ext cx="8231040" cy="1142039"/>
          </a:xfrm>
          <a:prstGeom prst="rect">
            <a:avLst/>
          </a:prstGeom>
          <a:noFill/>
          <a:ln>
            <a:noFill/>
          </a:ln>
        </p:spPr>
        <p:txBody>
          <a:bodyPr vert="horz" wrap="square" lIns="91271" tIns="45638" rIns="91271" bIns="45638" numCol="1" rtlCol="0" anchor="ctr" anchorCtr="0" compatLnSpc="1">
            <a:prstTxWarp prst="textNoShape">
              <a:avLst/>
            </a:prstTxWarp>
            <a:normAutofit/>
          </a:bodyPr>
          <a:lstStyle/>
          <a:p>
            <a:pPr marL="0" marR="0" lvl="0" indent="0" algn="ctr" defTabSz="910093" rtl="0" eaLnBrk="0" fontAlgn="base" latinLnBrk="0" hangingPunct="0">
              <a:lnSpc>
                <a:spcPct val="100000"/>
              </a:lnSpc>
              <a:spcBef>
                <a:spcPct val="0"/>
              </a:spcBef>
              <a:spcAft>
                <a:spcPts val="600"/>
              </a:spcAft>
              <a:buClrTx/>
              <a:buSzTx/>
              <a:buFontTx/>
              <a:buNone/>
              <a:tabLst/>
              <a:defRPr/>
            </a:pPr>
            <a:r>
              <a:rPr kumimoji="0" lang="it-IT" sz="4400" b="1" i="0" u="none" strike="noStrike" kern="1200" cap="none" spc="0" normalizeH="0" baseline="0" noProof="0" dirty="0">
                <a:ln>
                  <a:solidFill>
                    <a:schemeClr val="tx2"/>
                  </a:solidFill>
                </a:ln>
                <a:solidFill>
                  <a:schemeClr val="accent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DIAGNOSTIC PITFALLS</a:t>
            </a:r>
          </a:p>
        </p:txBody>
      </p:sp>
      <p:sp>
        <p:nvSpPr>
          <p:cNvPr id="6" name="CasellaDiTesto 5">
            <a:extLst>
              <a:ext uri="{FF2B5EF4-FFF2-40B4-BE49-F238E27FC236}">
                <a16:creationId xmlns:a16="http://schemas.microsoft.com/office/drawing/2014/main" id="{70B49ACE-8FF3-49D4-A92A-57E3D1E8F5E6}"/>
              </a:ext>
            </a:extLst>
          </p:cNvPr>
          <p:cNvSpPr txBox="1"/>
          <p:nvPr/>
        </p:nvSpPr>
        <p:spPr bwMode="auto">
          <a:xfrm>
            <a:off x="280219" y="1600204"/>
            <a:ext cx="5739581" cy="4525963"/>
          </a:xfrm>
          <a:prstGeom prst="rect">
            <a:avLst/>
          </a:prstGeom>
          <a:noFill/>
          <a:ln>
            <a:noFill/>
          </a:ln>
        </p:spPr>
        <p:txBody>
          <a:bodyPr vert="horz" wrap="square" lIns="91271" tIns="45638" rIns="91271" bIns="45638" numCol="1" anchor="t" anchorCtr="0" compatLnSpc="1">
            <a:prstTxWarp prst="textNoShape">
              <a:avLst/>
            </a:prstTxWarp>
            <a:normAutofit/>
          </a:bodyPr>
          <a:lstStyle/>
          <a:p>
            <a:pPr marL="0" marR="0" lvl="0" indent="0" algn="l" defTabSz="910093" rtl="0" eaLnBrk="0" fontAlgn="base" latinLnBrk="0" hangingPunct="0">
              <a:lnSpc>
                <a:spcPct val="150000"/>
              </a:lnSpc>
              <a:spcBef>
                <a:spcPct val="20000"/>
              </a:spcBef>
              <a:spcAft>
                <a:spcPct val="0"/>
              </a:spcAft>
              <a:buClrTx/>
              <a:buSzTx/>
              <a:buFont typeface="Arial" charset="0"/>
              <a:buNone/>
              <a:tabLst/>
              <a:defRPr/>
            </a:pPr>
            <a:r>
              <a:rPr kumimoji="0" lang="it-IT" sz="2000" b="1" i="0" u="none" strike="noStrike" kern="1200" cap="none" spc="0" normalizeH="0" baseline="0" noProof="0" dirty="0">
                <a:ln>
                  <a:solidFill>
                    <a:schemeClr val="tx2"/>
                  </a:solidFill>
                </a:ln>
                <a:solidFill>
                  <a:schemeClr val="tx2"/>
                </a:solidFill>
                <a:effectLst/>
                <a:uLnTx/>
                <a:uFillTx/>
                <a:latin typeface="Verdana" panose="020B0604030504040204" pitchFamily="34" charset="0"/>
                <a:ea typeface="Verdana" panose="020B0604030504040204" pitchFamily="34" charset="0"/>
                <a:cs typeface="Verdana" panose="020B0604030504040204" pitchFamily="34" charset="0"/>
              </a:rPr>
              <a:t>Expert history by a </a:t>
            </a:r>
            <a:r>
              <a:rPr kumimoji="0" lang="it-IT" sz="2000" b="1" i="0" u="none" strike="noStrike" kern="1200" cap="none" spc="0" normalizeH="0" baseline="0" noProof="0" dirty="0" err="1">
                <a:ln>
                  <a:solidFill>
                    <a:schemeClr val="tx2"/>
                  </a:solidFill>
                </a:ln>
                <a:solidFill>
                  <a:schemeClr val="tx2"/>
                </a:solidFill>
                <a:effectLst/>
                <a:uLnTx/>
                <a:uFillTx/>
                <a:latin typeface="Verdana" panose="020B0604030504040204" pitchFamily="34" charset="0"/>
                <a:ea typeface="Verdana" panose="020B0604030504040204" pitchFamily="34" charset="0"/>
                <a:cs typeface="Verdana" panose="020B0604030504040204" pitchFamily="34" charset="0"/>
              </a:rPr>
              <a:t>gastroenterologist</a:t>
            </a:r>
            <a:r>
              <a:rPr kumimoji="0" lang="it-IT" sz="2000" b="1" i="0" u="none" strike="noStrike" kern="1200" cap="none" spc="0" normalizeH="0" baseline="0" noProof="0" dirty="0">
                <a:ln>
                  <a:solidFill>
                    <a:schemeClr val="tx2"/>
                  </a:solidFill>
                </a:ln>
                <a:solidFill>
                  <a:schemeClr val="tx2"/>
                </a:solidFill>
                <a:effectLst/>
                <a:uLnTx/>
                <a:uFillTx/>
                <a:latin typeface="Verdana" panose="020B0604030504040204" pitchFamily="34" charset="0"/>
                <a:ea typeface="Verdana" panose="020B0604030504040204" pitchFamily="34" charset="0"/>
                <a:cs typeface="Verdana" panose="020B0604030504040204" pitchFamily="34" charset="0"/>
              </a:rPr>
              <a:t> 70% </a:t>
            </a:r>
            <a:r>
              <a:rPr kumimoji="0" lang="it-IT" sz="2000" b="1" i="0" u="none" strike="noStrike" kern="1200" cap="none" spc="0" normalizeH="0" baseline="0" noProof="0" dirty="0" err="1">
                <a:ln>
                  <a:solidFill>
                    <a:schemeClr val="tx2"/>
                  </a:solidFill>
                </a:ln>
                <a:solidFill>
                  <a:schemeClr val="tx2"/>
                </a:solidFill>
                <a:effectLst/>
                <a:uLnTx/>
                <a:uFillTx/>
                <a:latin typeface="Verdana" panose="020B0604030504040204" pitchFamily="34" charset="0"/>
                <a:ea typeface="Verdana" panose="020B0604030504040204" pitchFamily="34" charset="0"/>
                <a:cs typeface="Verdana" panose="020B0604030504040204" pitchFamily="34" charset="0"/>
              </a:rPr>
              <a:t>sensitivity</a:t>
            </a:r>
            <a:r>
              <a:rPr kumimoji="0" lang="it-IT" sz="2000" b="1" i="0" u="none" strike="noStrike" kern="1200" cap="none" spc="0" normalizeH="0" baseline="0" noProof="0" dirty="0">
                <a:ln>
                  <a:solidFill>
                    <a:schemeClr val="tx2"/>
                  </a:solidFill>
                </a:ln>
                <a:solidFill>
                  <a:schemeClr val="tx2"/>
                </a:solidFill>
                <a:effectLst/>
                <a:uLnTx/>
                <a:uFillTx/>
                <a:latin typeface="Verdana" panose="020B0604030504040204" pitchFamily="34" charset="0"/>
                <a:ea typeface="Verdana" panose="020B0604030504040204" pitchFamily="34" charset="0"/>
                <a:cs typeface="Verdana" panose="020B0604030504040204" pitchFamily="34" charset="0"/>
              </a:rPr>
              <a:t> 67% </a:t>
            </a:r>
            <a:r>
              <a:rPr kumimoji="0" lang="it-IT" sz="2000" b="1" i="0" u="none" strike="noStrike" kern="1200" cap="none" spc="0" normalizeH="0" baseline="0" noProof="0" dirty="0" err="1">
                <a:ln>
                  <a:solidFill>
                    <a:schemeClr val="tx2"/>
                  </a:solidFill>
                </a:ln>
                <a:solidFill>
                  <a:schemeClr val="tx2"/>
                </a:solidFill>
                <a:effectLst/>
                <a:uLnTx/>
                <a:uFillTx/>
                <a:latin typeface="Verdana" panose="020B0604030504040204" pitchFamily="34" charset="0"/>
                <a:ea typeface="Verdana" panose="020B0604030504040204" pitchFamily="34" charset="0"/>
                <a:cs typeface="Verdana" panose="020B0604030504040204" pitchFamily="34" charset="0"/>
              </a:rPr>
              <a:t>specificity</a:t>
            </a:r>
            <a:r>
              <a:rPr kumimoji="0" lang="it-IT" sz="2000" b="1" i="0" u="none" strike="noStrike" kern="1200" cap="none" spc="0" normalizeH="0" baseline="0" noProof="0" dirty="0">
                <a:ln>
                  <a:solidFill>
                    <a:schemeClr val="tx2"/>
                  </a:solidFill>
                </a:ln>
                <a:solidFill>
                  <a:schemeClr val="tx2"/>
                </a:solidFill>
                <a:effectLst/>
                <a:uLnTx/>
                <a:uFillTx/>
                <a:latin typeface="Verdana" panose="020B0604030504040204" pitchFamily="34" charset="0"/>
                <a:ea typeface="Verdana" panose="020B0604030504040204" pitchFamily="34" charset="0"/>
                <a:cs typeface="Verdana" panose="020B0604030504040204" pitchFamily="34" charset="0"/>
              </a:rPr>
              <a:t> </a:t>
            </a:r>
          </a:p>
          <a:p>
            <a:pPr marL="0" marR="0" lvl="0" indent="0" algn="l" defTabSz="910093" rtl="0" eaLnBrk="0" fontAlgn="base" latinLnBrk="0" hangingPunct="0">
              <a:lnSpc>
                <a:spcPct val="90000"/>
              </a:lnSpc>
              <a:spcBef>
                <a:spcPct val="20000"/>
              </a:spcBef>
              <a:spcAft>
                <a:spcPct val="0"/>
              </a:spcAft>
              <a:buClrTx/>
              <a:buSzTx/>
              <a:buFont typeface="Arial" charset="0"/>
              <a:buNone/>
              <a:tabLst/>
              <a:defRPr/>
            </a:pPr>
            <a:endParaRPr lang="it-IT" sz="2000" b="1"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0093" rtl="0" eaLnBrk="0" fontAlgn="base" latinLnBrk="0" hangingPunct="0">
              <a:lnSpc>
                <a:spcPct val="90000"/>
              </a:lnSpc>
              <a:spcBef>
                <a:spcPct val="20000"/>
              </a:spcBef>
              <a:spcAft>
                <a:spcPct val="0"/>
              </a:spcAft>
              <a:buClrTx/>
              <a:buSzTx/>
              <a:buFont typeface="Arial" charset="0"/>
              <a:buNone/>
              <a:tabLst/>
              <a:defRPr/>
            </a:pPr>
            <a:r>
              <a:rPr kumimoji="0" lang="it-IT" sz="20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t>
            </a:r>
            <a:r>
              <a:rPr kumimoji="0" lang="it-IT" b="1" i="1"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when</a:t>
            </a:r>
            <a:r>
              <a:rPr kumimoji="0" lang="it-IT" b="1"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it-IT" b="1" i="1"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compared</a:t>
            </a:r>
            <a:r>
              <a:rPr kumimoji="0" lang="it-IT" b="1"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with </a:t>
            </a:r>
            <a:r>
              <a:rPr kumimoji="0" lang="it-IT" b="1" i="1"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objective</a:t>
            </a:r>
            <a:r>
              <a:rPr kumimoji="0" lang="it-IT" b="1"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it-IT" b="1" i="1"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evidence</a:t>
            </a:r>
            <a:r>
              <a:rPr kumimoji="0" lang="it-IT" b="1"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of GERD </a:t>
            </a:r>
            <a:r>
              <a:rPr kumimoji="0" lang="it-IT" b="1" i="1"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defined</a:t>
            </a:r>
            <a:r>
              <a:rPr kumimoji="0" lang="it-IT" b="1"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by </a:t>
            </a:r>
            <a:r>
              <a:rPr kumimoji="0" lang="it-IT" b="1" i="1"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pH-metry</a:t>
            </a:r>
            <a:r>
              <a:rPr kumimoji="0" lang="it-IT" b="1"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t>
            </a:r>
          </a:p>
          <a:p>
            <a:pPr marL="0" marR="0" lvl="0" indent="0" algn="l" defTabSz="910093" rtl="0" eaLnBrk="0" fontAlgn="base" latinLnBrk="0" hangingPunct="0">
              <a:lnSpc>
                <a:spcPct val="90000"/>
              </a:lnSpc>
              <a:spcBef>
                <a:spcPct val="20000"/>
              </a:spcBef>
              <a:spcAft>
                <a:spcPct val="0"/>
              </a:spcAft>
              <a:buClrTx/>
              <a:buSzTx/>
              <a:buFont typeface="Arial" charset="0"/>
              <a:buNone/>
              <a:tabLst/>
              <a:defRPr/>
            </a:pPr>
            <a:endParaRPr kumimoji="0" lang="it-IT" sz="2000" b="1"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0093" rtl="0" eaLnBrk="0" fontAlgn="base" latinLnBrk="0" hangingPunct="0">
              <a:lnSpc>
                <a:spcPct val="90000"/>
              </a:lnSpc>
              <a:spcBef>
                <a:spcPct val="20000"/>
              </a:spcBef>
              <a:spcAft>
                <a:spcPct val="0"/>
              </a:spcAft>
              <a:buClrTx/>
              <a:buSzTx/>
              <a:buFont typeface="Arial" charset="0"/>
              <a:buNone/>
              <a:tabLst/>
              <a:defRPr/>
            </a:pPr>
            <a:endParaRPr lang="it-IT" sz="2000" b="1" i="1"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0093" rtl="0" eaLnBrk="0" fontAlgn="base" latinLnBrk="0" hangingPunct="0">
              <a:lnSpc>
                <a:spcPct val="90000"/>
              </a:lnSpc>
              <a:spcBef>
                <a:spcPct val="20000"/>
              </a:spcBef>
              <a:spcAft>
                <a:spcPct val="0"/>
              </a:spcAft>
              <a:buClrTx/>
              <a:buSzTx/>
              <a:buFont typeface="Arial" charset="0"/>
              <a:buNone/>
              <a:tabLst/>
              <a:defRPr/>
            </a:pPr>
            <a:endParaRPr kumimoji="0" lang="it-IT" sz="2000" b="1"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0093" rtl="0" eaLnBrk="0" fontAlgn="base" latinLnBrk="0" hangingPunct="0">
              <a:lnSpc>
                <a:spcPct val="90000"/>
              </a:lnSpc>
              <a:spcBef>
                <a:spcPct val="20000"/>
              </a:spcBef>
              <a:spcAft>
                <a:spcPct val="0"/>
              </a:spcAft>
              <a:buClrTx/>
              <a:buSzTx/>
              <a:buFont typeface="Arial" charset="0"/>
              <a:buNone/>
              <a:tabLst/>
              <a:defRPr/>
            </a:pPr>
            <a:r>
              <a:rPr kumimoji="0" lang="it-IT" sz="2400" b="1" u="none" strike="noStrike" kern="1200" cap="none" spc="0" normalizeH="0" baseline="0" noProof="0" dirty="0">
                <a:ln>
                  <a:solidFill>
                    <a:schemeClr val="tx2"/>
                  </a:solidFill>
                </a:ln>
                <a:solidFill>
                  <a:schemeClr val="tx2"/>
                </a:solidFill>
                <a:effectLst/>
                <a:uLnTx/>
                <a:uFillTx/>
                <a:latin typeface="Verdana" panose="020B0604030504040204" pitchFamily="34" charset="0"/>
                <a:ea typeface="Verdana" panose="020B0604030504040204" pitchFamily="34" charset="0"/>
                <a:cs typeface="Verdana" panose="020B0604030504040204" pitchFamily="34" charset="0"/>
              </a:rPr>
              <a:t>GERD </a:t>
            </a:r>
            <a:r>
              <a:rPr kumimoji="0" lang="it-IT" sz="2400" b="1" u="none" strike="noStrike" kern="1200" cap="none" spc="0" normalizeH="0" baseline="0" noProof="0" dirty="0" err="1">
                <a:ln>
                  <a:solidFill>
                    <a:schemeClr val="tx2"/>
                  </a:solidFill>
                </a:ln>
                <a:solidFill>
                  <a:schemeClr val="tx2"/>
                </a:solidFill>
                <a:effectLst/>
                <a:uLnTx/>
                <a:uFillTx/>
                <a:latin typeface="Verdana" panose="020B0604030504040204" pitchFamily="34" charset="0"/>
                <a:ea typeface="Verdana" panose="020B0604030504040204" pitchFamily="34" charset="0"/>
                <a:cs typeface="Verdana" panose="020B0604030504040204" pitchFamily="34" charset="0"/>
              </a:rPr>
              <a:t>questionnaires</a:t>
            </a:r>
            <a:r>
              <a:rPr kumimoji="0" lang="it-IT" sz="2400" b="1" u="none" strike="noStrike" kern="1200" cap="none" spc="0" normalizeH="0" baseline="0" noProof="0" dirty="0">
                <a:ln>
                  <a:solidFill>
                    <a:schemeClr val="tx2"/>
                  </a:solidFill>
                </a:ln>
                <a:solidFill>
                  <a:schemeClr val="tx2"/>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it-IT" sz="2400" b="1" u="none" strike="noStrike" kern="1200" cap="none" spc="0" normalizeH="0" baseline="0" noProof="0" dirty="0" err="1">
                <a:ln>
                  <a:solidFill>
                    <a:schemeClr val="tx2"/>
                  </a:solidFill>
                </a:ln>
                <a:solidFill>
                  <a:schemeClr val="tx2"/>
                </a:solidFill>
                <a:effectLst/>
                <a:uLnTx/>
                <a:uFillTx/>
                <a:latin typeface="Verdana" panose="020B0604030504040204" pitchFamily="34" charset="0"/>
                <a:ea typeface="Verdana" panose="020B0604030504040204" pitchFamily="34" charset="0"/>
                <a:cs typeface="Verdana" panose="020B0604030504040204" pitchFamily="34" charset="0"/>
              </a:rPr>
              <a:t>accuracy</a:t>
            </a:r>
            <a:r>
              <a:rPr kumimoji="0" lang="it-IT" sz="2400" b="1" u="none" strike="noStrike" kern="1200" cap="none" spc="0" normalizeH="0" baseline="0" noProof="0" dirty="0">
                <a:ln>
                  <a:solidFill>
                    <a:schemeClr val="tx2"/>
                  </a:solidFill>
                </a:ln>
                <a:solidFill>
                  <a:schemeClr val="tx2"/>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it-IT" sz="2400" b="1" u="none" strike="noStrike" kern="1200" cap="none" spc="0" normalizeH="0" baseline="0" noProof="0" dirty="0" err="1">
                <a:ln>
                  <a:solidFill>
                    <a:schemeClr val="tx2"/>
                  </a:solidFill>
                </a:ln>
                <a:solidFill>
                  <a:schemeClr val="tx2"/>
                </a:solidFill>
                <a:effectLst/>
                <a:uLnTx/>
                <a:uFillTx/>
                <a:latin typeface="Verdana" panose="020B0604030504040204" pitchFamily="34" charset="0"/>
                <a:ea typeface="Verdana" panose="020B0604030504040204" pitchFamily="34" charset="0"/>
                <a:cs typeface="Verdana" panose="020B0604030504040204" pitchFamily="34" charset="0"/>
              </a:rPr>
              <a:t>less</a:t>
            </a:r>
            <a:r>
              <a:rPr kumimoji="0" lang="it-IT" sz="2400" b="1" u="none" strike="noStrike" kern="1200" cap="none" spc="0" normalizeH="0" baseline="0" noProof="0" dirty="0">
                <a:ln>
                  <a:solidFill>
                    <a:schemeClr val="tx2"/>
                  </a:solidFill>
                </a:ln>
                <a:solidFill>
                  <a:schemeClr val="tx2"/>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it-IT" sz="2400" b="1" u="none" strike="noStrike" kern="1200" cap="none" spc="0" normalizeH="0" baseline="0" noProof="0" dirty="0" err="1">
                <a:ln>
                  <a:solidFill>
                    <a:schemeClr val="tx2"/>
                  </a:solidFill>
                </a:ln>
                <a:solidFill>
                  <a:schemeClr val="tx2"/>
                </a:solidFill>
                <a:effectLst/>
                <a:uLnTx/>
                <a:uFillTx/>
                <a:latin typeface="Verdana" panose="020B0604030504040204" pitchFamily="34" charset="0"/>
                <a:ea typeface="Verdana" panose="020B0604030504040204" pitchFamily="34" charset="0"/>
                <a:cs typeface="Verdana" panose="020B0604030504040204" pitchFamily="34" charset="0"/>
              </a:rPr>
              <a:t>than</a:t>
            </a:r>
            <a:r>
              <a:rPr kumimoji="0" lang="it-IT" sz="2400" b="1" u="none" strike="noStrike" kern="1200" cap="none" spc="0" normalizeH="0" baseline="0" noProof="0" dirty="0">
                <a:ln>
                  <a:solidFill>
                    <a:schemeClr val="tx2"/>
                  </a:solidFill>
                </a:ln>
                <a:solidFill>
                  <a:schemeClr val="tx2"/>
                </a:solidFill>
                <a:effectLst/>
                <a:uLnTx/>
                <a:uFillTx/>
                <a:latin typeface="Verdana" panose="020B0604030504040204" pitchFamily="34" charset="0"/>
                <a:ea typeface="Verdana" panose="020B0604030504040204" pitchFamily="34" charset="0"/>
                <a:cs typeface="Verdana" panose="020B0604030504040204" pitchFamily="34" charset="0"/>
              </a:rPr>
              <a:t> 70%</a:t>
            </a:r>
          </a:p>
        </p:txBody>
      </p:sp>
      <p:pic>
        <p:nvPicPr>
          <p:cNvPr id="4" name="Immagine 3">
            <a:extLst>
              <a:ext uri="{FF2B5EF4-FFF2-40B4-BE49-F238E27FC236}">
                <a16:creationId xmlns:a16="http://schemas.microsoft.com/office/drawing/2014/main" id="{C782850A-31EB-4AF7-BF2E-8FE395BBC512}"/>
              </a:ext>
            </a:extLst>
          </p:cNvPr>
          <p:cNvPicPr>
            <a:picLocks noChangeAspect="1"/>
          </p:cNvPicPr>
          <p:nvPr/>
        </p:nvPicPr>
        <p:blipFill>
          <a:blip r:embed="rId3"/>
          <a:stretch>
            <a:fillRect/>
          </a:stretch>
        </p:blipFill>
        <p:spPr>
          <a:xfrm>
            <a:off x="6172200" y="2348880"/>
            <a:ext cx="4038600" cy="2645112"/>
          </a:xfrm>
          <a:prstGeom prst="rect">
            <a:avLst/>
          </a:prstGeom>
          <a:noFill/>
        </p:spPr>
      </p:pic>
      <p:sp>
        <p:nvSpPr>
          <p:cNvPr id="7" name="CasellaDiTesto 6">
            <a:extLst>
              <a:ext uri="{FF2B5EF4-FFF2-40B4-BE49-F238E27FC236}">
                <a16:creationId xmlns:a16="http://schemas.microsoft.com/office/drawing/2014/main" id="{E284FD52-0B24-4D1C-A440-7C12DDE7A291}"/>
              </a:ext>
            </a:extLst>
          </p:cNvPr>
          <p:cNvSpPr txBox="1"/>
          <p:nvPr/>
        </p:nvSpPr>
        <p:spPr>
          <a:xfrm>
            <a:off x="8819534" y="6321319"/>
            <a:ext cx="3188389" cy="261610"/>
          </a:xfrm>
          <a:prstGeom prst="rect">
            <a:avLst/>
          </a:prstGeom>
          <a:solidFill>
            <a:schemeClr val="accent5">
              <a:lumMod val="40000"/>
              <a:lumOff val="60000"/>
            </a:schemeClr>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it-IT"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Ghisa M. et al. </a:t>
            </a:r>
            <a:r>
              <a:rPr kumimoji="0" lang="it-IT" sz="11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J</a:t>
            </a:r>
            <a:r>
              <a:rPr kumimoji="0" lang="it-IT"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it-IT" sz="11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Neurogastroenterol</a:t>
            </a:r>
            <a:r>
              <a:rPr kumimoji="0" lang="it-IT"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it-IT" sz="11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Motil</a:t>
            </a:r>
            <a:r>
              <a:rPr kumimoji="0" lang="it-IT"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2020</a:t>
            </a:r>
          </a:p>
        </p:txBody>
      </p:sp>
      <p:sp>
        <p:nvSpPr>
          <p:cNvPr id="8" name="CasellaDiTesto 7">
            <a:extLst>
              <a:ext uri="{FF2B5EF4-FFF2-40B4-BE49-F238E27FC236}">
                <a16:creationId xmlns:a16="http://schemas.microsoft.com/office/drawing/2014/main" id="{0B44CDBB-49BA-4401-83D5-CCAF37E2D64A}"/>
              </a:ext>
            </a:extLst>
          </p:cNvPr>
          <p:cNvSpPr txBox="1"/>
          <p:nvPr/>
        </p:nvSpPr>
        <p:spPr>
          <a:xfrm>
            <a:off x="6744072" y="5010196"/>
            <a:ext cx="328327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1F497D"/>
                </a:solidFill>
                <a:effectLst/>
                <a:uLnTx/>
                <a:uFillTx/>
                <a:latin typeface="Verdana" panose="020B0604030504040204" pitchFamily="34" charset="0"/>
                <a:ea typeface="Verdana" panose="020B0604030504040204" pitchFamily="34" charset="0"/>
                <a:cs typeface="Verdana" panose="020B0604030504040204" pitchFamily="34" charset="0"/>
              </a:rPr>
              <a:t>MONTREAL CONSENSUS</a:t>
            </a:r>
          </a:p>
        </p:txBody>
      </p:sp>
      <p:pic>
        <p:nvPicPr>
          <p:cNvPr id="2" name="Immagine 1" descr="Immagine che contiene schizzo, disegno al tratto&#10;&#10;Descrizione generata automaticamente">
            <a:extLst>
              <a:ext uri="{FF2B5EF4-FFF2-40B4-BE49-F238E27FC236}">
                <a16:creationId xmlns:a16="http://schemas.microsoft.com/office/drawing/2014/main" id="{1F1233B6-7ED7-F308-5DEA-0116B1C33E36}"/>
              </a:ext>
            </a:extLst>
          </p:cNvPr>
          <p:cNvPicPr>
            <a:picLocks noChangeAspect="1"/>
          </p:cNvPicPr>
          <p:nvPr/>
        </p:nvPicPr>
        <p:blipFill rotWithShape="1">
          <a:blip r:embed="rId4">
            <a:extLst>
              <a:ext uri="{28A0092B-C50C-407E-A947-70E740481C1C}">
                <a14:useLocalDpi xmlns:a14="http://schemas.microsoft.com/office/drawing/2010/main" val="0"/>
              </a:ext>
            </a:extLst>
          </a:blip>
          <a:srcRect l="-17085"/>
          <a:stretch/>
        </p:blipFill>
        <p:spPr>
          <a:xfrm>
            <a:off x="10889907" y="296863"/>
            <a:ext cx="1160684" cy="821407"/>
          </a:xfrm>
          <a:prstGeom prst="rect">
            <a:avLst/>
          </a:prstGeom>
        </p:spPr>
      </p:pic>
    </p:spTree>
    <p:extLst>
      <p:ext uri="{BB962C8B-B14F-4D97-AF65-F5344CB8AC3E}">
        <p14:creationId xmlns:p14="http://schemas.microsoft.com/office/powerpoint/2010/main" val="3282182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schermata, Carattere, numero&#10;&#10;Descrizione generata automaticamente">
            <a:extLst>
              <a:ext uri="{FF2B5EF4-FFF2-40B4-BE49-F238E27FC236}">
                <a16:creationId xmlns:a16="http://schemas.microsoft.com/office/drawing/2014/main" id="{A175A611-3A8D-F237-D0B2-2CE34F055E0D}"/>
              </a:ext>
            </a:extLst>
          </p:cNvPr>
          <p:cNvPicPr>
            <a:picLocks noChangeAspect="1"/>
          </p:cNvPicPr>
          <p:nvPr/>
        </p:nvPicPr>
        <p:blipFill rotWithShape="1">
          <a:blip r:embed="rId3"/>
          <a:srcRect b="17877"/>
          <a:stretch/>
        </p:blipFill>
        <p:spPr>
          <a:xfrm>
            <a:off x="1586888" y="970378"/>
            <a:ext cx="9018223" cy="5165722"/>
          </a:xfrm>
          <a:prstGeom prst="rect">
            <a:avLst/>
          </a:prstGeom>
          <a:noFill/>
        </p:spPr>
      </p:pic>
      <p:pic>
        <p:nvPicPr>
          <p:cNvPr id="2" name="Immagine 1" descr="Immagine che contiene schizzo, disegno al tratto&#10;&#10;Descrizione generata automaticamente">
            <a:extLst>
              <a:ext uri="{FF2B5EF4-FFF2-40B4-BE49-F238E27FC236}">
                <a16:creationId xmlns:a16="http://schemas.microsoft.com/office/drawing/2014/main" id="{7512E56E-9D0C-B911-1D99-423BCB7D3A78}"/>
              </a:ext>
            </a:extLst>
          </p:cNvPr>
          <p:cNvPicPr>
            <a:picLocks noChangeAspect="1"/>
          </p:cNvPicPr>
          <p:nvPr/>
        </p:nvPicPr>
        <p:blipFill rotWithShape="1">
          <a:blip r:embed="rId4">
            <a:extLst>
              <a:ext uri="{28A0092B-C50C-407E-A947-70E740481C1C}">
                <a14:useLocalDpi xmlns:a14="http://schemas.microsoft.com/office/drawing/2010/main" val="0"/>
              </a:ext>
            </a:extLst>
          </a:blip>
          <a:srcRect l="-17085"/>
          <a:stretch/>
        </p:blipFill>
        <p:spPr>
          <a:xfrm>
            <a:off x="10889907" y="296863"/>
            <a:ext cx="1160684" cy="821407"/>
          </a:xfrm>
          <a:prstGeom prst="rect">
            <a:avLst/>
          </a:prstGeom>
        </p:spPr>
      </p:pic>
      <p:sp>
        <p:nvSpPr>
          <p:cNvPr id="4" name="CasellaDiTesto 3">
            <a:extLst>
              <a:ext uri="{FF2B5EF4-FFF2-40B4-BE49-F238E27FC236}">
                <a16:creationId xmlns:a16="http://schemas.microsoft.com/office/drawing/2014/main" id="{79F78F06-68D0-F28D-8807-4E752A51AB7A}"/>
              </a:ext>
            </a:extLst>
          </p:cNvPr>
          <p:cNvSpPr txBox="1"/>
          <p:nvPr/>
        </p:nvSpPr>
        <p:spPr>
          <a:xfrm>
            <a:off x="8224471" y="6247181"/>
            <a:ext cx="3597964" cy="261610"/>
          </a:xfrm>
          <a:prstGeom prst="rect">
            <a:avLst/>
          </a:prstGeom>
          <a:solidFill>
            <a:schemeClr val="accent2">
              <a:lumMod val="40000"/>
              <a:lumOff val="60000"/>
            </a:schemeClr>
          </a:solidFill>
        </p:spPr>
        <p:txBody>
          <a:bodyPr wrap="square" rtlCol="0">
            <a:spAutoFit/>
          </a:bodyPr>
          <a:lstStyle/>
          <a:p>
            <a:r>
              <a:rPr lang="it-IT" sz="1100" dirty="0" err="1">
                <a:latin typeface="Arial" panose="020B0604020202020204" pitchFamily="34" charset="0"/>
                <a:cs typeface="Arial" panose="020B0604020202020204" pitchFamily="34" charset="0"/>
              </a:rPr>
              <a:t>Gyawali</a:t>
            </a:r>
            <a:r>
              <a:rPr lang="it-IT" sz="1100" dirty="0">
                <a:latin typeface="Arial" panose="020B0604020202020204" pitchFamily="34" charset="0"/>
                <a:cs typeface="Arial" panose="020B0604020202020204" pitchFamily="34" charset="0"/>
              </a:rPr>
              <a:t> CP, et al. Gut 2024</a:t>
            </a:r>
          </a:p>
        </p:txBody>
      </p:sp>
      <p:pic>
        <p:nvPicPr>
          <p:cNvPr id="5" name="Immagine 4">
            <a:extLst>
              <a:ext uri="{FF2B5EF4-FFF2-40B4-BE49-F238E27FC236}">
                <a16:creationId xmlns:a16="http://schemas.microsoft.com/office/drawing/2014/main" id="{B1603A68-03D3-8F73-4914-DBF5C41C7C7E}"/>
              </a:ext>
            </a:extLst>
          </p:cNvPr>
          <p:cNvPicPr>
            <a:picLocks noChangeAspect="1"/>
          </p:cNvPicPr>
          <p:nvPr/>
        </p:nvPicPr>
        <p:blipFill rotWithShape="1">
          <a:blip r:embed="rId5">
            <a:extLst>
              <a:ext uri="{28A0092B-C50C-407E-A947-70E740481C1C}">
                <a14:useLocalDpi xmlns:a14="http://schemas.microsoft.com/office/drawing/2010/main" val="0"/>
              </a:ext>
            </a:extLst>
          </a:blip>
          <a:srcRect l="33462" t="26374" r="10626" b="41295"/>
          <a:stretch/>
        </p:blipFill>
        <p:spPr>
          <a:xfrm>
            <a:off x="3727751" y="51972"/>
            <a:ext cx="3985015" cy="1066298"/>
          </a:xfrm>
          <a:prstGeom prst="rect">
            <a:avLst/>
          </a:prstGeom>
        </p:spPr>
      </p:pic>
    </p:spTree>
    <p:extLst>
      <p:ext uri="{BB962C8B-B14F-4D97-AF65-F5344CB8AC3E}">
        <p14:creationId xmlns:p14="http://schemas.microsoft.com/office/powerpoint/2010/main" val="3486292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3EA5098-5F8E-32F3-E087-6A026FD7AE98}"/>
              </a:ext>
            </a:extLst>
          </p:cNvPr>
          <p:cNvSpPr txBox="1"/>
          <p:nvPr/>
        </p:nvSpPr>
        <p:spPr>
          <a:xfrm>
            <a:off x="609600" y="3443680"/>
            <a:ext cx="7743619" cy="584775"/>
          </a:xfrm>
          <a:prstGeom prst="rect">
            <a:avLst/>
          </a:prstGeom>
          <a:solidFill>
            <a:schemeClr val="accent2">
              <a:lumMod val="40000"/>
              <a:lumOff val="60000"/>
            </a:schemeClr>
          </a:solidFill>
        </p:spPr>
        <p:txBody>
          <a:bodyPr wrap="square" rtlCol="0">
            <a:spAutoFit/>
          </a:bodyPr>
          <a:lstStyle/>
          <a:p>
            <a:r>
              <a:rPr lang="it-IT" sz="3200" b="1" dirty="0">
                <a:latin typeface="Verdana" panose="020B0604030504040204" pitchFamily="34" charset="0"/>
                <a:ea typeface="Verdana" panose="020B0604030504040204" pitchFamily="34" charset="0"/>
                <a:cs typeface="Verdana" panose="020B0604030504040204" pitchFamily="34" charset="0"/>
              </a:rPr>
              <a:t>ENDOSCOPIC EVALUATION</a:t>
            </a:r>
          </a:p>
        </p:txBody>
      </p:sp>
      <p:sp>
        <p:nvSpPr>
          <p:cNvPr id="3" name="Titolo 2">
            <a:extLst>
              <a:ext uri="{FF2B5EF4-FFF2-40B4-BE49-F238E27FC236}">
                <a16:creationId xmlns:a16="http://schemas.microsoft.com/office/drawing/2014/main" id="{FB439EBC-653C-14D1-FACF-6CF5C5642065}"/>
              </a:ext>
            </a:extLst>
          </p:cNvPr>
          <p:cNvSpPr>
            <a:spLocks noGrp="1"/>
          </p:cNvSpPr>
          <p:nvPr>
            <p:ph type="title"/>
          </p:nvPr>
        </p:nvSpPr>
        <p:spPr/>
        <p:txBody>
          <a:bodyPr>
            <a:normAutofit/>
          </a:bodyPr>
          <a:lstStyle/>
          <a:p>
            <a:r>
              <a:rPr lang="it-IT" sz="4400" b="1" dirty="0">
                <a:ln>
                  <a:solidFill>
                    <a:schemeClr val="tx2"/>
                  </a:solidFill>
                </a:ln>
                <a:solidFill>
                  <a:schemeClr val="tx2"/>
                </a:solidFill>
                <a:latin typeface="Verdana" panose="020B0604030504040204" pitchFamily="34" charset="0"/>
                <a:ea typeface="Verdana" panose="020B0604030504040204" pitchFamily="34" charset="0"/>
                <a:cs typeface="Verdana" panose="020B0604030504040204" pitchFamily="34" charset="0"/>
              </a:rPr>
              <a:t>2° STEP AFTER SURGERY</a:t>
            </a:r>
          </a:p>
        </p:txBody>
      </p:sp>
      <p:pic>
        <p:nvPicPr>
          <p:cNvPr id="1026" name="Picture 2" descr="Gastroscopy - what is it and how can you .. - SynappseHealth">
            <a:extLst>
              <a:ext uri="{FF2B5EF4-FFF2-40B4-BE49-F238E27FC236}">
                <a16:creationId xmlns:a16="http://schemas.microsoft.com/office/drawing/2014/main" id="{F7B65B05-6362-60E5-836D-3E090C69E3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9810" y="1979958"/>
            <a:ext cx="19240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3" descr="Immagine che contiene schizzo, disegno al tratto&#10;&#10;Descrizione generata automaticamente">
            <a:extLst>
              <a:ext uri="{FF2B5EF4-FFF2-40B4-BE49-F238E27FC236}">
                <a16:creationId xmlns:a16="http://schemas.microsoft.com/office/drawing/2014/main" id="{2A03B8D9-8EF5-A835-8D0E-979F07603D47}"/>
              </a:ext>
            </a:extLst>
          </p:cNvPr>
          <p:cNvPicPr>
            <a:picLocks noChangeAspect="1"/>
          </p:cNvPicPr>
          <p:nvPr/>
        </p:nvPicPr>
        <p:blipFill rotWithShape="1">
          <a:blip r:embed="rId3">
            <a:extLst>
              <a:ext uri="{28A0092B-C50C-407E-A947-70E740481C1C}">
                <a14:useLocalDpi xmlns:a14="http://schemas.microsoft.com/office/drawing/2010/main" val="0"/>
              </a:ext>
            </a:extLst>
          </a:blip>
          <a:srcRect l="-17085"/>
          <a:stretch/>
        </p:blipFill>
        <p:spPr>
          <a:xfrm>
            <a:off x="10889907" y="296863"/>
            <a:ext cx="1160684" cy="821407"/>
          </a:xfrm>
          <a:prstGeom prst="rect">
            <a:avLst/>
          </a:prstGeom>
        </p:spPr>
      </p:pic>
    </p:spTree>
    <p:extLst>
      <p:ext uri="{BB962C8B-B14F-4D97-AF65-F5344CB8AC3E}">
        <p14:creationId xmlns:p14="http://schemas.microsoft.com/office/powerpoint/2010/main" val="212031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RetrospectVTI">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42167526_TF33476885.potx" id="{67A3B757-088A-4997-AD47-EBBB609AAF73}" vid="{61F4B085-7BC3-43AB-AFF0-C8B68BB76BF9}"/>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0A2CB4-6869-426F-8BC4-A32C90CBE263}">
  <ds:schemaRefs>
    <ds:schemaRef ds:uri="http://schemas.microsoft.com/sharepoint/v3/contenttype/forms"/>
  </ds:schemaRefs>
</ds:datastoreItem>
</file>

<file path=customXml/itemProps2.xml><?xml version="1.0" encoding="utf-8"?>
<ds:datastoreItem xmlns:ds="http://schemas.openxmlformats.org/officeDocument/2006/customXml" ds:itemID="{A4E879E6-8FFE-4154-8F2A-F7518B89B376}">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A941CA7C-A0BF-44EF-B2E5-7539C3B9B0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Presentazione classica per assemblea generale aziendale</Template>
  <TotalTime>86</TotalTime>
  <Words>851</Words>
  <Application>Microsoft Macintosh PowerPoint</Application>
  <PresentationFormat>Widescreen</PresentationFormat>
  <Paragraphs>114</Paragraphs>
  <Slides>24</Slides>
  <Notes>8</Notes>
  <HiddenSlides>0</HiddenSlides>
  <MMClips>0</MMClips>
  <ScaleCrop>false</ScaleCrop>
  <HeadingPairs>
    <vt:vector size="8" baseType="variant">
      <vt:variant>
        <vt:lpstr>Caratteri utilizzati</vt:lpstr>
      </vt:variant>
      <vt:variant>
        <vt:i4>7</vt:i4>
      </vt:variant>
      <vt:variant>
        <vt:lpstr>Tema</vt:lpstr>
      </vt:variant>
      <vt:variant>
        <vt:i4>1</vt:i4>
      </vt:variant>
      <vt:variant>
        <vt:lpstr>Server OLE incorporati</vt:lpstr>
      </vt:variant>
      <vt:variant>
        <vt:i4>1</vt:i4>
      </vt:variant>
      <vt:variant>
        <vt:lpstr>Titoli diapositive</vt:lpstr>
      </vt:variant>
      <vt:variant>
        <vt:i4>24</vt:i4>
      </vt:variant>
    </vt:vector>
  </HeadingPairs>
  <TitlesOfParts>
    <vt:vector size="33" baseType="lpstr">
      <vt:lpstr>Arial</vt:lpstr>
      <vt:lpstr>Calibri</vt:lpstr>
      <vt:lpstr>Font di sistema regolare</vt:lpstr>
      <vt:lpstr>Tahoma</vt:lpstr>
      <vt:lpstr>Times</vt:lpstr>
      <vt:lpstr>Verdana</vt:lpstr>
      <vt:lpstr>Wingdings</vt:lpstr>
      <vt:lpstr>RetrospectVTI</vt:lpstr>
      <vt:lpstr>Bitmap Image</vt:lpstr>
      <vt:lpstr>COME DIAGNOSTICARE IL GERD DOPO CHIRURGIA</vt:lpstr>
      <vt:lpstr>Presentazione standard di PowerPoint</vt:lpstr>
      <vt:lpstr>Presentazione standard di PowerPoint</vt:lpstr>
      <vt:lpstr>KEY POINTS</vt:lpstr>
      <vt:lpstr>1° STEP AFTER SURGERY</vt:lpstr>
      <vt:lpstr>Presentazione standard di PowerPoint</vt:lpstr>
      <vt:lpstr>Presentazione standard di PowerPoint</vt:lpstr>
      <vt:lpstr>Presentazione standard di PowerPoint</vt:lpstr>
      <vt:lpstr>2° STEP AFTER SURGERY</vt:lpstr>
      <vt:lpstr>Presentazione standard di PowerPoint</vt:lpstr>
      <vt:lpstr>Presentazione standard di PowerPoint</vt:lpstr>
      <vt:lpstr>Presentazione standard di PowerPoint</vt:lpstr>
      <vt:lpstr>Presentazione standard di PowerPoint</vt:lpstr>
      <vt:lpstr>3° STEP AFTER SURGERY</vt:lpstr>
      <vt:lpstr>Presentazione standard di PowerPoint</vt:lpstr>
      <vt:lpstr>Presentazione standard di PowerPoint</vt:lpstr>
      <vt:lpstr>4° STEP AFTER SURGERY</vt:lpstr>
      <vt:lpstr>Presentazione standard di PowerPoint</vt:lpstr>
      <vt:lpstr>Presentazione standard di PowerPoint</vt:lpstr>
      <vt:lpstr>Presentazione standard di PowerPoint</vt:lpstr>
      <vt:lpstr>Presentazione standard di PowerPoint</vt:lpstr>
      <vt:lpstr>Presentazione standard di PowerPoint</vt:lpstr>
      <vt:lpstr>CONCLUSIONS</vt:lpstr>
      <vt:lpstr>Grazie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 29-30 aprile Primo Corso ACCADEMIA SICOB Direttori: M. De Luca - M.A. Zappa</dc:title>
  <dc:creator>Eliana Rispoli</dc:creator>
  <cp:lastModifiedBy>Paola IOVINO</cp:lastModifiedBy>
  <cp:revision>12</cp:revision>
  <dcterms:created xsi:type="dcterms:W3CDTF">2022-02-27T17:36:31Z</dcterms:created>
  <dcterms:modified xsi:type="dcterms:W3CDTF">2024-05-10T06:24:04Z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